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58" r:id="rId4"/>
    <p:sldId id="259" r:id="rId5"/>
    <p:sldId id="260" r:id="rId6"/>
    <p:sldId id="278" r:id="rId7"/>
    <p:sldId id="279" r:id="rId8"/>
    <p:sldId id="261" r:id="rId9"/>
    <p:sldId id="282" r:id="rId10"/>
    <p:sldId id="283" r:id="rId11"/>
    <p:sldId id="262" r:id="rId12"/>
    <p:sldId id="280" r:id="rId13"/>
    <p:sldId id="281"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8/1/2017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8/1/2017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3733800" cy="1143000"/>
          </a:xfrm>
        </p:spPr>
        <p:txBody>
          <a:bodyPr>
            <a:normAutofit/>
          </a:bodyPr>
          <a:lstStyle/>
          <a:p>
            <a:pPr algn="ctr"/>
            <a:r>
              <a:rPr lang="bn-BD" sz="7200" dirty="0" smtClean="0">
                <a:latin typeface="Nikosh" pitchFamily="2" charset="0"/>
                <a:cs typeface="Nikosh" pitchFamily="2" charset="0"/>
              </a:rPr>
              <a:t>স্বাগতম</a:t>
            </a:r>
            <a:endParaRPr lang="en-US" sz="7200" dirty="0">
              <a:latin typeface="Nikosh" pitchFamily="2" charset="0"/>
              <a:cs typeface="Nikosh" pitchFamily="2" charset="0"/>
            </a:endParaRPr>
          </a:p>
        </p:txBody>
      </p:sp>
      <p:pic>
        <p:nvPicPr>
          <p:cNvPr id="4" name="Content Placeholder 3" descr="Chrysanthemum.jpg"/>
          <p:cNvPicPr>
            <a:picLocks noGrp="1" noChangeAspect="1"/>
          </p:cNvPicPr>
          <p:nvPr>
            <p:ph idx="1"/>
          </p:nvPr>
        </p:nvPicPr>
        <p:blipFill>
          <a:blip r:embed="rId2"/>
          <a:stretch>
            <a:fillRect/>
          </a:stretch>
        </p:blipFill>
        <p:spPr>
          <a:xfrm>
            <a:off x="0" y="1447799"/>
            <a:ext cx="9144000" cy="5508949"/>
          </a:xfrm>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67818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en-US" smtClean="0">
                <a:latin typeface="Nikosh" pitchFamily="2" charset="0"/>
                <a:cs typeface="Nikosh" pitchFamily="2" charset="0"/>
              </a:rPr>
              <a:t>শিখন</a:t>
            </a:r>
            <a:r>
              <a:rPr lang="en-US" dirty="0" smtClean="0">
                <a:latin typeface="Nikosh" pitchFamily="2" charset="0"/>
                <a:cs typeface="Nikosh" pitchFamily="2" charset="0"/>
              </a:rPr>
              <a:t> </a:t>
            </a:r>
            <a:r>
              <a:rPr lang="en-US" dirty="0" err="1" smtClean="0">
                <a:latin typeface="Nikosh" pitchFamily="2" charset="0"/>
                <a:cs typeface="Nikosh" pitchFamily="2" charset="0"/>
              </a:rPr>
              <a:t>ফলের</a:t>
            </a:r>
            <a:r>
              <a:rPr lang="en-US" dirty="0" smtClean="0">
                <a:latin typeface="Nikosh" pitchFamily="2" charset="0"/>
                <a:cs typeface="Nikosh" pitchFamily="2" charset="0"/>
              </a:rPr>
              <a:t> </a:t>
            </a:r>
            <a:r>
              <a:rPr lang="en-US" dirty="0" err="1" smtClean="0">
                <a:latin typeface="Nikosh" pitchFamily="2" charset="0"/>
                <a:cs typeface="Nikosh" pitchFamily="2" charset="0"/>
              </a:rPr>
              <a:t>আলোকে</a:t>
            </a:r>
            <a:r>
              <a:rPr lang="en-US" dirty="0" smtClean="0">
                <a:latin typeface="Nikosh" pitchFamily="2" charset="0"/>
                <a:cs typeface="Nikosh" pitchFamily="2" charset="0"/>
              </a:rPr>
              <a:t> </a:t>
            </a:r>
            <a:r>
              <a:rPr lang="en-US" dirty="0" err="1" smtClean="0">
                <a:latin typeface="Nikosh" pitchFamily="2" charset="0"/>
                <a:cs typeface="Nikosh" pitchFamily="2" charset="0"/>
              </a:rPr>
              <a:t>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295400" y="2057400"/>
            <a:ext cx="6019800" cy="2133600"/>
          </a:xfrm>
        </p:spPr>
        <p:txBody>
          <a:bodyPr>
            <a:noAutofit/>
          </a:bodyPr>
          <a:lstStyle/>
          <a:p>
            <a:pPr>
              <a:buNone/>
            </a:pPr>
            <a:r>
              <a:rPr lang="bn-BD" sz="2400" dirty="0" smtClean="0">
                <a:latin typeface="Nikosh" pitchFamily="2" charset="0"/>
                <a:cs typeface="Nikosh" pitchFamily="2" charset="0"/>
              </a:rPr>
              <a:t>১। ডেটা ট্রান্সমিশন মোড  কি?   </a:t>
            </a:r>
          </a:p>
          <a:p>
            <a:pPr>
              <a:buNone/>
            </a:pPr>
            <a:r>
              <a:rPr lang="bn-BD" sz="2400" dirty="0" smtClean="0">
                <a:latin typeface="Nikosh" pitchFamily="2" charset="0"/>
                <a:cs typeface="Nikosh" pitchFamily="2" charset="0"/>
              </a:rPr>
              <a:t>২।  ডেটা ট্রান্সমিশন মোড এর ধরন আনুযায়ী  শ্রেনী বিভাগ </a:t>
            </a:r>
          </a:p>
          <a:p>
            <a:pPr>
              <a:buNone/>
            </a:pPr>
            <a:r>
              <a:rPr lang="bn-BD" sz="2400" dirty="0" smtClean="0">
                <a:latin typeface="Nikosh" pitchFamily="2" charset="0"/>
                <a:cs typeface="Nikosh" pitchFamily="2" charset="0"/>
              </a:rPr>
              <a:t>৩। ডেটা  কিমিউনিকেশন মাধ্যম  আলোচনা কর।     </a:t>
            </a:r>
            <a:endParaRPr lang="en-US" sz="2400" dirty="0">
              <a:latin typeface="Nikosh" pitchFamily="2" charset="0"/>
              <a:cs typeface="Nikosh" pitchFamily="2" charset="0"/>
            </a:endParaRPr>
          </a:p>
        </p:txBody>
      </p:sp>
    </p:spTree>
    <p:extLst>
      <p:ext uri="{BB962C8B-B14F-4D97-AF65-F5344CB8AC3E}">
        <p14:creationId xmlns:p14="http://schemas.microsoft.com/office/powerpoint/2010/main" xmlns="" val="323587322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41148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23.jpg"/>
          <p:cNvPicPr>
            <a:picLocks noGrp="1" noChangeAspect="1"/>
          </p:cNvPicPr>
          <p:nvPr>
            <p:ph idx="1"/>
          </p:nvPr>
        </p:nvPicPr>
        <p:blipFill>
          <a:blip r:embed="rId2"/>
          <a:stretch>
            <a:fillRect/>
          </a:stretch>
        </p:blipFill>
        <p:spPr>
          <a:xfrm>
            <a:off x="990600" y="2209800"/>
            <a:ext cx="3989934" cy="3124200"/>
          </a:xfrm>
        </p:spPr>
      </p:pic>
      <p:pic>
        <p:nvPicPr>
          <p:cNvPr id="5" name="Content Placeholder 3" descr="images321.jpg"/>
          <p:cNvPicPr>
            <a:picLocks noChangeAspect="1"/>
          </p:cNvPicPr>
          <p:nvPr/>
        </p:nvPicPr>
        <p:blipFill>
          <a:blip r:embed="rId3"/>
          <a:stretch>
            <a:fillRect/>
          </a:stretch>
        </p:blipFill>
        <p:spPr>
          <a:xfrm>
            <a:off x="5218616" y="2209800"/>
            <a:ext cx="3696783" cy="31242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282576" y="2362200"/>
            <a:ext cx="4064000" cy="3048000"/>
          </a:xfrm>
        </p:spPr>
      </p:pic>
      <p:pic>
        <p:nvPicPr>
          <p:cNvPr id="5" name="Content Placeholder 3" descr="images122.jpg"/>
          <p:cNvPicPr>
            <a:picLocks noChangeAspect="1"/>
          </p:cNvPicPr>
          <p:nvPr/>
        </p:nvPicPr>
        <p:blipFill>
          <a:blip r:embed="rId3" cstate="print"/>
          <a:stretch>
            <a:fillRect/>
          </a:stretch>
        </p:blipFill>
        <p:spPr>
          <a:xfrm>
            <a:off x="4648200" y="2514600"/>
            <a:ext cx="3958811" cy="2972212"/>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একক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152400" y="2286000"/>
            <a:ext cx="3962400" cy="3124200"/>
          </a:xfrm>
        </p:spPr>
      </p:pic>
      <p:pic>
        <p:nvPicPr>
          <p:cNvPr id="5" name="Content Placeholder 3" descr="images122.jpg"/>
          <p:cNvPicPr>
            <a:picLocks noChangeAspect="1"/>
          </p:cNvPicPr>
          <p:nvPr/>
        </p:nvPicPr>
        <p:blipFill>
          <a:blip r:embed="rId3"/>
          <a:stretch>
            <a:fillRect/>
          </a:stretch>
        </p:blipFill>
        <p:spPr>
          <a:xfrm>
            <a:off x="4419600" y="2286000"/>
            <a:ext cx="4187412" cy="3124200"/>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2" nodeType="clickEffect">
                                  <p:stCondLst>
                                    <p:cond delay="0"/>
                                  </p:stCondLst>
                                  <p:childTnLst>
                                    <p:animRot by="21600000">
                                      <p:cBhvr>
                                        <p:cTn id="17"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4648200" cy="1143000"/>
          </a:xfrm>
        </p:spPr>
        <p:txBody>
          <a:bodyPr/>
          <a:lstStyle/>
          <a:p>
            <a:pPr algn="ctr"/>
            <a:r>
              <a:rPr lang="bn-BD" dirty="0" smtClean="0">
                <a:latin typeface="Nikosh" pitchFamily="2" charset="0"/>
                <a:cs typeface="Nikosh" pitchFamily="2" charset="0"/>
              </a:rPr>
              <a:t>একক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905000" y="2057400"/>
            <a:ext cx="4038600" cy="1447800"/>
          </a:xfrm>
        </p:spPr>
        <p:txBody>
          <a:bodyPr>
            <a:noAutofit/>
          </a:bodyPr>
          <a:lstStyle/>
          <a:p>
            <a:pPr>
              <a:buNone/>
            </a:pPr>
            <a:r>
              <a:rPr lang="bn-BD" sz="4000" dirty="0" smtClean="0">
                <a:latin typeface="Nikosh" pitchFamily="2" charset="0"/>
                <a:cs typeface="Nikosh" pitchFamily="2" charset="0"/>
              </a:rPr>
              <a:t>ডেটা ট্রান্সমিশন </a:t>
            </a:r>
            <a:r>
              <a:rPr lang="bn-BD" sz="4000" dirty="0" smtClean="0">
                <a:latin typeface="Nikosh" pitchFamily="2" charset="0"/>
                <a:cs typeface="Nikosh" pitchFamily="2" charset="0"/>
              </a:rPr>
              <a:t>মোড কি? </a:t>
            </a:r>
            <a:endParaRPr lang="bn-BD" sz="4000" dirty="0" smtClean="0">
              <a:latin typeface="Nikosh" pitchFamily="2" charset="0"/>
              <a:cs typeface="Nikosh" pitchFamily="2" charset="0"/>
            </a:endParaRPr>
          </a:p>
          <a:p>
            <a:pPr algn="ctr">
              <a:buNone/>
            </a:pPr>
            <a:r>
              <a:rPr lang="bn-BD" sz="4000" dirty="0" smtClean="0">
                <a:latin typeface="Nikosh" pitchFamily="2" charset="0"/>
                <a:cs typeface="Nikosh" pitchFamily="2" charset="0"/>
              </a:rPr>
              <a:t>সময়ঃ ২ মিনিট </a:t>
            </a:r>
          </a:p>
          <a:p>
            <a:endParaRPr lang="en-US" sz="44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5562600" cy="1143000"/>
          </a:xfrm>
        </p:spPr>
        <p:txBody>
          <a:bodyPr/>
          <a:lstStyle/>
          <a:p>
            <a:pPr algn="ctr"/>
            <a:r>
              <a:rPr lang="bn-BD" dirty="0" smtClean="0">
                <a:latin typeface="Nikosh" pitchFamily="2" charset="0"/>
                <a:cs typeface="Nikosh" pitchFamily="2" charset="0"/>
              </a:rPr>
              <a:t>একক কাজের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381000" y="1600201"/>
            <a:ext cx="8458200" cy="1600199"/>
          </a:xfrm>
        </p:spPr>
        <p:txBody>
          <a:bodyPr>
            <a:noAutofit/>
          </a:bodyPr>
          <a:lstStyle/>
          <a:p>
            <a:pPr>
              <a:buNone/>
            </a:pPr>
            <a:r>
              <a:rPr lang="bn-BD" sz="4400" dirty="0" smtClean="0">
                <a:latin typeface="Nikosh" pitchFamily="2" charset="0"/>
                <a:cs typeface="Nikosh" pitchFamily="2" charset="0"/>
              </a:rPr>
              <a:t>ডেটা কমিউনিকেশন ব্যবস্থায় উৎস থেকে গন্তব্যে ডেটা পাঠানো হয়। উৎস থেকে গন্তব্যে ডেটা ট্রান্সফারের ক্ষেত্রে ডেটা প্রবাহের দিককে  ডেটা ট্রান্সমিশন মোড বলা হয়।  </a:t>
            </a:r>
            <a:endParaRPr lang="en-US" sz="4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429000" cy="1143000"/>
          </a:xfrm>
        </p:spPr>
        <p:txBody>
          <a:bodyPr/>
          <a:lstStyle/>
          <a:p>
            <a:pPr algn="ctr"/>
            <a:r>
              <a:rPr lang="bn-BD" dirty="0" smtClean="0">
                <a:latin typeface="Nikosh" pitchFamily="2" charset="0"/>
                <a:cs typeface="Nikosh" pitchFamily="2" charset="0"/>
              </a:rPr>
              <a:t>জোড়ায় কাজ</a:t>
            </a:r>
            <a:endParaRPr lang="en-US" dirty="0">
              <a:latin typeface="Nikosh" pitchFamily="2" charset="0"/>
              <a:cs typeface="Nikosh" pitchFamily="2" charset="0"/>
            </a:endParaRPr>
          </a:p>
        </p:txBody>
      </p:sp>
      <p:pic>
        <p:nvPicPr>
          <p:cNvPr id="4" name="Content Placeholder 3" descr="images41.jpg"/>
          <p:cNvPicPr>
            <a:picLocks noGrp="1" noChangeAspect="1"/>
          </p:cNvPicPr>
          <p:nvPr>
            <p:ph idx="1"/>
          </p:nvPr>
        </p:nvPicPr>
        <p:blipFill>
          <a:blip r:embed="rId2"/>
          <a:stretch>
            <a:fillRect/>
          </a:stretch>
        </p:blipFill>
        <p:spPr>
          <a:xfrm>
            <a:off x="228600" y="2057400"/>
            <a:ext cx="4419599" cy="4038600"/>
          </a:xfrm>
        </p:spPr>
      </p:pic>
      <p:pic>
        <p:nvPicPr>
          <p:cNvPr id="5" name="Content Placeholder 3" descr="images122.jpg"/>
          <p:cNvPicPr>
            <a:picLocks noChangeAspect="1"/>
          </p:cNvPicPr>
          <p:nvPr/>
        </p:nvPicPr>
        <p:blipFill>
          <a:blip r:embed="rId3" cstate="print"/>
          <a:stretch>
            <a:fillRect/>
          </a:stretch>
        </p:blipFill>
        <p:spPr>
          <a:xfrm>
            <a:off x="5257800" y="2286000"/>
            <a:ext cx="3578526" cy="350585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4419600" cy="1143000"/>
          </a:xfrm>
        </p:spPr>
        <p:txBody>
          <a:bodyPr/>
          <a:lstStyle/>
          <a:p>
            <a:pPr algn="ctr"/>
            <a:r>
              <a:rPr lang="bn-BD" dirty="0" smtClean="0">
                <a:latin typeface="Nikosh" pitchFamily="2" charset="0"/>
                <a:cs typeface="Nikosh" pitchFamily="2" charset="0"/>
              </a:rPr>
              <a:t>জোড়ায় কাজের প্রশ্ন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828800" y="2057400"/>
            <a:ext cx="6324600" cy="1600200"/>
          </a:xfrm>
        </p:spPr>
        <p:txBody>
          <a:bodyPr>
            <a:normAutofit fontScale="32500" lnSpcReduction="20000"/>
          </a:bodyPr>
          <a:lstStyle/>
          <a:p>
            <a:pPr>
              <a:buNone/>
            </a:pPr>
            <a:endParaRPr lang="bn-BD" dirty="0" smtClean="0">
              <a:latin typeface="Nikosh" pitchFamily="2" charset="0"/>
              <a:cs typeface="Nikosh" pitchFamily="2" charset="0"/>
            </a:endParaRPr>
          </a:p>
          <a:p>
            <a:pPr>
              <a:buNone/>
            </a:pPr>
            <a:r>
              <a:rPr lang="bn-BD" sz="8600" dirty="0" smtClean="0">
                <a:latin typeface="Nikosh" pitchFamily="2" charset="0"/>
                <a:cs typeface="Nikosh" pitchFamily="2" charset="0"/>
              </a:rPr>
              <a:t>ডেটা ট্রান্সমিশন মোড এর ধরন আনুযায়ী  শ্রেনী বিভাগ </a:t>
            </a:r>
          </a:p>
          <a:p>
            <a:pPr>
              <a:buNone/>
            </a:pPr>
            <a:r>
              <a:rPr lang="bn-BD" sz="8600" dirty="0" smtClean="0">
                <a:latin typeface="Nikosh" pitchFamily="2" charset="0"/>
                <a:cs typeface="Nikosh" pitchFamily="2" charset="0"/>
              </a:rPr>
              <a:t>          সময়ঃ ৫ মিনিট  </a:t>
            </a:r>
            <a:endParaRPr lang="en-US" sz="8600"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181600" cy="1143000"/>
          </a:xfrm>
        </p:spPr>
        <p:txBody>
          <a:bodyPr/>
          <a:lstStyle/>
          <a:p>
            <a:pPr algn="ctr"/>
            <a:r>
              <a:rPr lang="bn-BD" dirty="0" smtClean="0">
                <a:latin typeface="Nikosh" pitchFamily="2" charset="0"/>
                <a:cs typeface="Nikosh" pitchFamily="2" charset="0"/>
              </a:rPr>
              <a:t>জোড়ায় কাজের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2971800" y="1905000"/>
            <a:ext cx="3886200" cy="2438400"/>
          </a:xfrm>
        </p:spPr>
        <p:txBody>
          <a:bodyPr>
            <a:normAutofit/>
          </a:bodyPr>
          <a:lstStyle/>
          <a:p>
            <a:pPr>
              <a:buNone/>
            </a:pPr>
            <a:r>
              <a:rPr lang="bn-BD" sz="2800" dirty="0" smtClean="0">
                <a:latin typeface="Nikosh" pitchFamily="2" charset="0"/>
                <a:cs typeface="Nikosh" pitchFamily="2" charset="0"/>
              </a:rPr>
              <a:t>১। সি</a:t>
            </a:r>
            <a:r>
              <a:rPr lang="en-US" sz="2800" dirty="0" err="1" smtClean="0">
                <a:latin typeface="Nikosh" pitchFamily="2" charset="0"/>
                <a:cs typeface="Nikosh" pitchFamily="2" charset="0"/>
              </a:rPr>
              <a:t>মপ্লে</a:t>
            </a:r>
            <a:r>
              <a:rPr lang="bn-BD" sz="2800" dirty="0" smtClean="0">
                <a:latin typeface="Nikosh" pitchFamily="2" charset="0"/>
                <a:cs typeface="Nikosh" pitchFamily="2" charset="0"/>
              </a:rPr>
              <a:t>ক্স   </a:t>
            </a:r>
          </a:p>
          <a:p>
            <a:pPr>
              <a:buNone/>
            </a:pPr>
            <a:r>
              <a:rPr lang="bn-BD" sz="2800" dirty="0" smtClean="0">
                <a:latin typeface="Nikosh" pitchFamily="2" charset="0"/>
                <a:cs typeface="Nikosh" pitchFamily="2" charset="0"/>
              </a:rPr>
              <a:t>২। হাফ-ডুপ্লেক্স   </a:t>
            </a:r>
          </a:p>
          <a:p>
            <a:pPr>
              <a:buNone/>
            </a:pPr>
            <a:r>
              <a:rPr lang="bn-BD" sz="2800" dirty="0" smtClean="0">
                <a:latin typeface="Nikosh" pitchFamily="2" charset="0"/>
                <a:cs typeface="Nikosh" pitchFamily="2" charset="0"/>
              </a:rPr>
              <a:t>৩। ফুল-ডুপ্লেক্স ( ক। ইউনিকাস্ট  খ। ব্রডকাস্ট গ। মাল্টিকাস্ট)     </a:t>
            </a:r>
          </a:p>
          <a:p>
            <a:pPr>
              <a:buNone/>
            </a:pPr>
            <a:endParaRPr lang="en-US" sz="2800"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3657600" cy="1143000"/>
          </a:xfrm>
        </p:spPr>
        <p:txBody>
          <a:bodyPr/>
          <a:lstStyle/>
          <a:p>
            <a:pPr algn="ctr"/>
            <a:r>
              <a:rPr lang="bn-BD" dirty="0" smtClean="0">
                <a:latin typeface="Nikosh" pitchFamily="2" charset="0"/>
                <a:cs typeface="Nikosh" pitchFamily="2" charset="0"/>
              </a:rPr>
              <a:t>দলীয় কাজ</a:t>
            </a:r>
            <a:endParaRPr lang="en-US" dirty="0">
              <a:latin typeface="Nikosh" pitchFamily="2" charset="0"/>
              <a:cs typeface="Nikosh" pitchFamily="2" charset="0"/>
            </a:endParaRPr>
          </a:p>
        </p:txBody>
      </p:sp>
      <p:pic>
        <p:nvPicPr>
          <p:cNvPr id="4" name="Content Placeholder 3" descr="images211.jpg"/>
          <p:cNvPicPr>
            <a:picLocks noGrp="1" noChangeAspect="1"/>
          </p:cNvPicPr>
          <p:nvPr>
            <p:ph idx="1"/>
          </p:nvPr>
        </p:nvPicPr>
        <p:blipFill>
          <a:blip r:embed="rId2"/>
          <a:stretch>
            <a:fillRect/>
          </a:stretch>
        </p:blipFill>
        <p:spPr>
          <a:xfrm>
            <a:off x="304800" y="2130321"/>
            <a:ext cx="3733800" cy="3737079"/>
          </a:xfrm>
        </p:spPr>
      </p:pic>
      <p:pic>
        <p:nvPicPr>
          <p:cNvPr id="5" name="Content Placeholder 3" descr="images122.jpg"/>
          <p:cNvPicPr>
            <a:picLocks noChangeAspect="1"/>
          </p:cNvPicPr>
          <p:nvPr/>
        </p:nvPicPr>
        <p:blipFill>
          <a:blip r:embed="rId3"/>
          <a:stretch>
            <a:fillRect/>
          </a:stretch>
        </p:blipFill>
        <p:spPr>
          <a:xfrm>
            <a:off x="4572000" y="2362200"/>
            <a:ext cx="3970258" cy="33528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E:\PH NAEM\20150811_092704.jpg"/>
          <p:cNvPicPr>
            <a:picLocks noChangeAspect="1" noChangeArrowheads="1"/>
          </p:cNvPicPr>
          <p:nvPr/>
        </p:nvPicPr>
        <p:blipFill>
          <a:blip r:embed="rId2" cstate="print"/>
          <a:stretch>
            <a:fillRect/>
          </a:stretch>
        </p:blipFill>
        <p:spPr bwMode="auto">
          <a:xfrm rot="16200000">
            <a:off x="4765868" y="2244534"/>
            <a:ext cx="3962404" cy="3283337"/>
          </a:xfrm>
          <a:prstGeom prst="rect">
            <a:avLst/>
          </a:prstGeom>
          <a:noFill/>
        </p:spPr>
      </p:pic>
      <p:sp>
        <p:nvSpPr>
          <p:cNvPr id="3" name="Rectangle 2"/>
          <p:cNvSpPr/>
          <p:nvPr/>
        </p:nvSpPr>
        <p:spPr>
          <a:xfrm>
            <a:off x="3048000" y="609600"/>
            <a:ext cx="3733800" cy="923330"/>
          </a:xfrm>
          <a:prstGeom prst="rect">
            <a:avLst/>
          </a:prstGeom>
        </p:spPr>
        <p:txBody>
          <a:bodyPr wrap="square">
            <a:spAutoFit/>
          </a:bodyPr>
          <a:lstStyle/>
          <a:p>
            <a:r>
              <a:rPr lang="bn-BD" sz="5400" dirty="0" smtClean="0">
                <a:solidFill>
                  <a:srgbClr val="7030A0"/>
                </a:solidFill>
                <a:latin typeface="Nikosh" pitchFamily="2" charset="0"/>
                <a:cs typeface="Nikosh" pitchFamily="2" charset="0"/>
              </a:rPr>
              <a:t>শিক্ষক পরিচিতি </a:t>
            </a:r>
            <a:endParaRPr lang="en-US" sz="5400" dirty="0">
              <a:solidFill>
                <a:srgbClr val="7030A0"/>
              </a:solidFill>
            </a:endParaRPr>
          </a:p>
        </p:txBody>
      </p:sp>
      <p:sp>
        <p:nvSpPr>
          <p:cNvPr id="4" name="Rectangle 3"/>
          <p:cNvSpPr/>
          <p:nvPr/>
        </p:nvSpPr>
        <p:spPr>
          <a:xfrm>
            <a:off x="609600" y="2286000"/>
            <a:ext cx="3505200" cy="3170099"/>
          </a:xfrm>
          <a:prstGeom prst="rect">
            <a:avLst/>
          </a:prstGeom>
        </p:spPr>
        <p:txBody>
          <a:bodyPr wrap="square">
            <a:spAutoFit/>
          </a:bodyPr>
          <a:lstStyle/>
          <a:p>
            <a:r>
              <a:rPr lang="bn-BD" sz="2000" b="1" dirty="0" smtClean="0"/>
              <a:t>মোঃ আব্দুর রাজ্জাক</a:t>
            </a:r>
            <a:r>
              <a:rPr lang="en-US" sz="2000" b="1" dirty="0" err="1" smtClean="0"/>
              <a:t>খোকন</a:t>
            </a:r>
            <a:r>
              <a:rPr lang="bn-BD" sz="2000" b="1" dirty="0" smtClean="0"/>
              <a:t/>
            </a:r>
            <a:br>
              <a:rPr lang="bn-BD" sz="2000" b="1" dirty="0" smtClean="0"/>
            </a:br>
            <a:r>
              <a:rPr lang="en-US" sz="2000" b="1" dirty="0" smtClean="0"/>
              <a:t>             </a:t>
            </a:r>
            <a:r>
              <a:rPr lang="bn-BD" sz="2000" b="1" dirty="0" smtClean="0"/>
              <a:t>প্রভাষক</a:t>
            </a:r>
            <a:endParaRPr lang="en-US" sz="2000" b="1" dirty="0" smtClean="0"/>
          </a:p>
          <a:p>
            <a:r>
              <a:rPr lang="bn-BD" sz="2000" b="1" dirty="0" smtClean="0"/>
              <a:t>বিষয়ঃ </a:t>
            </a:r>
            <a:r>
              <a:rPr lang="en-US" sz="2000" b="1" dirty="0" err="1" smtClean="0"/>
              <a:t>আই,সি,টি</a:t>
            </a:r>
            <a:r>
              <a:rPr lang="bn-BD" sz="2000" b="1" dirty="0" smtClean="0"/>
              <a:t>-১ম পত্র</a:t>
            </a:r>
          </a:p>
          <a:p>
            <a:r>
              <a:rPr lang="bn-BD" sz="2000" b="1" dirty="0" smtClean="0"/>
              <a:t>শ্রেনীঃ একাদশ, সময়-৪৫মিঃ</a:t>
            </a:r>
            <a:endParaRPr lang="en-US" sz="2000" b="1" dirty="0" smtClean="0"/>
          </a:p>
          <a:p>
            <a:r>
              <a:rPr lang="bn-BD" sz="2000" b="1" dirty="0" smtClean="0"/>
              <a:t>লালপুর মডেল</a:t>
            </a:r>
            <a:r>
              <a:rPr lang="bn-BD" sz="2000" b="1" dirty="0" smtClean="0">
                <a:cs typeface="NikoshBAN" panose="02000000000000000000" pitchFamily="2" charset="0"/>
              </a:rPr>
              <a:t> </a:t>
            </a:r>
            <a:r>
              <a:rPr lang="bn-BD" sz="2000" b="1" dirty="0" smtClean="0">
                <a:latin typeface="NikoshBAN" panose="02000000000000000000" pitchFamily="2" charset="0"/>
                <a:cs typeface="NikoshBAN" panose="02000000000000000000" pitchFamily="2" charset="0"/>
              </a:rPr>
              <a:t>কলেজ</a:t>
            </a:r>
            <a:br>
              <a:rPr lang="bn-BD" sz="2000" b="1" dirty="0" smtClean="0">
                <a:latin typeface="NikoshBAN" panose="02000000000000000000" pitchFamily="2" charset="0"/>
                <a:cs typeface="NikoshBAN" panose="02000000000000000000" pitchFamily="2" charset="0"/>
              </a:rPr>
            </a:br>
            <a:r>
              <a:rPr lang="en-US" sz="2000" b="1" dirty="0" smtClean="0">
                <a:latin typeface="NikoshBAN" panose="02000000000000000000" pitchFamily="2" charset="0"/>
                <a:cs typeface="NikoshBAN" panose="02000000000000000000" pitchFamily="2" charset="0"/>
              </a:rPr>
              <a:t>     </a:t>
            </a:r>
            <a:r>
              <a:rPr lang="bn-BD" sz="2000" b="1" dirty="0" smtClean="0">
                <a:latin typeface="NikoshBAN" panose="02000000000000000000" pitchFamily="2" charset="0"/>
                <a:cs typeface="NikoshBAN" panose="02000000000000000000" pitchFamily="2" charset="0"/>
              </a:rPr>
              <a:t>তানোর,রাজশাহী।</a:t>
            </a:r>
            <a:br>
              <a:rPr lang="bn-BD" sz="2000" b="1" dirty="0" smtClean="0">
                <a:latin typeface="NikoshBAN" panose="02000000000000000000" pitchFamily="2" charset="0"/>
                <a:cs typeface="NikoshBAN" panose="02000000000000000000" pitchFamily="2" charset="0"/>
              </a:rPr>
            </a:br>
            <a:r>
              <a:rPr lang="en-US" sz="2000" b="1" dirty="0" err="1" smtClean="0">
                <a:latin typeface="NikoshBAN" panose="02000000000000000000" pitchFamily="2" charset="0"/>
                <a:cs typeface="NikoshBAN" panose="02000000000000000000" pitchFamily="2" charset="0"/>
              </a:rPr>
              <a:t>মোবাইল</a:t>
            </a:r>
            <a:r>
              <a:rPr lang="en-US" sz="2000" b="1" dirty="0" smtClean="0">
                <a:latin typeface="NikoshBAN" panose="02000000000000000000" pitchFamily="2" charset="0"/>
                <a:cs typeface="NikoshBAN" panose="02000000000000000000" pitchFamily="2" charset="0"/>
              </a:rPr>
              <a:t> নং-০১৭১২০০৭১৮৯</a:t>
            </a:r>
          </a:p>
          <a:p>
            <a:r>
              <a:rPr lang="en-US" sz="2000" b="1" dirty="0" smtClean="0"/>
              <a:t>Email</a:t>
            </a:r>
          </a:p>
          <a:p>
            <a:r>
              <a:rPr lang="en-US" sz="2000" b="1" dirty="0" smtClean="0"/>
              <a:t>abdurrazzakkhokon@gmail.com</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74638"/>
            <a:ext cx="4800600" cy="1143000"/>
          </a:xfrm>
        </p:spPr>
        <p:txBody>
          <a:bodyPr/>
          <a:lstStyle/>
          <a:p>
            <a:pPr algn="ctr"/>
            <a:r>
              <a:rPr lang="bn-BD" dirty="0" smtClean="0">
                <a:latin typeface="Nikosh" pitchFamily="2" charset="0"/>
                <a:cs typeface="Nikosh" pitchFamily="2" charset="0"/>
              </a:rPr>
              <a:t>দলীয় কাজের প্রশ্ন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371600" y="1600200"/>
            <a:ext cx="6248400" cy="2057399"/>
          </a:xfrm>
        </p:spPr>
        <p:txBody>
          <a:bodyPr>
            <a:normAutofit fontScale="85000" lnSpcReduction="20000"/>
          </a:bodyPr>
          <a:lstStyle/>
          <a:p>
            <a:pPr>
              <a:buNone/>
            </a:pP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 </a:t>
            </a:r>
            <a:r>
              <a:rPr lang="bn-BD" sz="4400" smtClean="0">
                <a:latin typeface="Nikosh" pitchFamily="2" charset="0"/>
                <a:cs typeface="Nikosh" pitchFamily="2" charset="0"/>
              </a:rPr>
              <a:t>ডেটা  </a:t>
            </a:r>
            <a:r>
              <a:rPr lang="bn-BD" sz="4400" smtClean="0">
                <a:latin typeface="Nikosh" pitchFamily="2" charset="0"/>
                <a:cs typeface="Nikosh" pitchFamily="2" charset="0"/>
              </a:rPr>
              <a:t>কমিউনিকেশন </a:t>
            </a:r>
            <a:r>
              <a:rPr lang="bn-BD" sz="4400" dirty="0" smtClean="0">
                <a:latin typeface="Nikosh" pitchFamily="2" charset="0"/>
                <a:cs typeface="Nikosh" pitchFamily="2" charset="0"/>
              </a:rPr>
              <a:t>মাধ্যম  আলোচনা কর।     </a:t>
            </a:r>
            <a:endParaRPr lang="en-US" sz="4400" dirty="0" smtClean="0">
              <a:latin typeface="Nikosh" pitchFamily="2" charset="0"/>
              <a:cs typeface="Nikosh" pitchFamily="2" charset="0"/>
            </a:endParaRPr>
          </a:p>
          <a:p>
            <a:pPr>
              <a:buNone/>
            </a:pPr>
            <a:r>
              <a:rPr lang="bn-BD" sz="4400" dirty="0" smtClean="0">
                <a:latin typeface="Nikosh" pitchFamily="2" charset="0"/>
                <a:cs typeface="Nikosh" pitchFamily="2" charset="0"/>
              </a:rPr>
              <a:t>       সময়ঃ ১০ মিনিট </a:t>
            </a:r>
            <a:endParaRPr lang="en-US" sz="4400" dirty="0" smtClean="0">
              <a:latin typeface="Nikosh" pitchFamily="2" charset="0"/>
              <a:cs typeface="Nikosh" pitchFamily="2" charset="0"/>
            </a:endParaRPr>
          </a:p>
          <a:p>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876800" cy="1143000"/>
          </a:xfrm>
        </p:spPr>
        <p:txBody>
          <a:bodyPr/>
          <a:lstStyle/>
          <a:p>
            <a:pPr algn="ctr"/>
            <a:r>
              <a:rPr lang="bn-BD" dirty="0" smtClean="0">
                <a:latin typeface="Nikosh" pitchFamily="2" charset="0"/>
                <a:cs typeface="Nikosh" pitchFamily="2" charset="0"/>
              </a:rPr>
              <a:t>দলীয় কাজের সমাধান </a:t>
            </a:r>
            <a:endParaRPr lang="en-US" dirty="0">
              <a:latin typeface="Nikosh" pitchFamily="2" charset="0"/>
              <a:cs typeface="Nikosh" pitchFamily="2" charset="0"/>
            </a:endParaRPr>
          </a:p>
        </p:txBody>
      </p:sp>
      <p:sp>
        <p:nvSpPr>
          <p:cNvPr id="3" name="Content Placeholder 2"/>
          <p:cNvSpPr>
            <a:spLocks noGrp="1"/>
          </p:cNvSpPr>
          <p:nvPr>
            <p:ph idx="1"/>
          </p:nvPr>
        </p:nvSpPr>
        <p:spPr>
          <a:xfrm>
            <a:off x="1371600" y="1752600"/>
            <a:ext cx="6934200" cy="4114800"/>
          </a:xfrm>
        </p:spPr>
        <p:txBody>
          <a:bodyPr>
            <a:normAutofit/>
          </a:bodyPr>
          <a:lstStyle/>
          <a:p>
            <a:pPr>
              <a:buNone/>
            </a:pPr>
            <a:r>
              <a:rPr lang="bn-BD" dirty="0" smtClean="0">
                <a:latin typeface="Nikosh" pitchFamily="2" charset="0"/>
                <a:cs typeface="Nikosh" pitchFamily="2" charset="0"/>
              </a:rPr>
              <a:t> প্রেরন প্রান্ত এবং দুরবর্তী গ্রহন প্রান্তের মধ্যে ডেটা আদান- প্রদানের জন্য প্রয়োজন উভয় প্রান্তের মধ্যে সংযোগ। এই সংযোগকে সাধারনত চ্যানেল বলা হয়। এই চ্যানেল বাস্তবায়নের জন্য বিভিন্ন প্রকার মাধ্যম ব্যবহার করা হয়। ডেটা চলাচলের এই মাধ্যমগুলোকেই কমিউনিকেশন মাধ্যম বলা হয়। এটা দুই ধরনের</a:t>
            </a:r>
          </a:p>
          <a:p>
            <a:pPr>
              <a:buNone/>
            </a:pPr>
            <a:r>
              <a:rPr lang="bn-BD" dirty="0" smtClean="0">
                <a:latin typeface="Nikosh" pitchFamily="2" charset="0"/>
                <a:cs typeface="Nikosh" pitchFamily="2" charset="0"/>
              </a:rPr>
              <a:t>১। তার মাধ্যম  </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 ২। তার বিহীন বা বেতার মাধ্যম </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124200" cy="1143000"/>
          </a:xfrm>
        </p:spPr>
        <p:txBody>
          <a:bodyPr/>
          <a:lstStyle/>
          <a:p>
            <a:pPr algn="ctr"/>
            <a:r>
              <a:rPr lang="bn-BD" dirty="0" smtClean="0">
                <a:latin typeface="Nikosh" pitchFamily="2" charset="0"/>
                <a:cs typeface="Nikosh" pitchFamily="2" charset="0"/>
              </a:rPr>
              <a:t>মুল্যায়ন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066800" y="1600200"/>
            <a:ext cx="7162800" cy="4571999"/>
          </a:xfrm>
        </p:spPr>
        <p:txBody>
          <a:bodyPr>
            <a:normAutofit fontScale="32500" lnSpcReduction="20000"/>
          </a:bodyPr>
          <a:lstStyle/>
          <a:p>
            <a:pPr>
              <a:buNone/>
            </a:pPr>
            <a:endParaRPr lang="en-US" dirty="0" smtClean="0">
              <a:latin typeface="Nikosh" pitchFamily="2" charset="0"/>
              <a:cs typeface="Nikosh" pitchFamily="2" charset="0"/>
            </a:endParaRPr>
          </a:p>
          <a:p>
            <a:pPr>
              <a:buNone/>
            </a:pPr>
            <a:r>
              <a:rPr lang="bn-BD" sz="7400" dirty="0" smtClean="0">
                <a:latin typeface="Nikosh" pitchFamily="2" charset="0"/>
                <a:cs typeface="Nikosh" pitchFamily="2" charset="0"/>
              </a:rPr>
              <a:t>জ্ঞান মুলক,অনুধাবন মুলক, প্রয়োগ মুলক প্রশ্ন </a:t>
            </a:r>
          </a:p>
          <a:p>
            <a:pPr>
              <a:buNone/>
            </a:pPr>
            <a:r>
              <a:rPr lang="bn-BD" sz="7400" dirty="0" smtClean="0">
                <a:latin typeface="Nikosh" pitchFamily="2" charset="0"/>
                <a:cs typeface="Nikosh" pitchFamily="2" charset="0"/>
              </a:rPr>
              <a:t>১। সিম্পলেক্স পদ্ধতির উদাহরন কোনটি  </a:t>
            </a:r>
          </a:p>
          <a:p>
            <a:pPr>
              <a:buNone/>
            </a:pPr>
            <a:r>
              <a:rPr lang="bn-BD" sz="7400" dirty="0" smtClean="0">
                <a:latin typeface="Nikosh" pitchFamily="2" charset="0"/>
                <a:cs typeface="Nikosh" pitchFamily="2" charset="0"/>
              </a:rPr>
              <a:t>ক। মোবাইল      খ। ওয়াকিটকি     </a:t>
            </a:r>
            <a:r>
              <a:rPr lang="bn-BD" sz="7400" b="1" dirty="0" smtClean="0">
                <a:latin typeface="Nikosh" pitchFamily="2" charset="0"/>
                <a:cs typeface="Nikosh" pitchFamily="2" charset="0"/>
              </a:rPr>
              <a:t>গ। রেডিও </a:t>
            </a:r>
            <a:r>
              <a:rPr lang="bn-BD" sz="7400" dirty="0" smtClean="0">
                <a:latin typeface="Nikosh" pitchFamily="2" charset="0"/>
                <a:cs typeface="Nikosh" pitchFamily="2" charset="0"/>
              </a:rPr>
              <a:t>    ঘ। টেলিফোন    </a:t>
            </a:r>
          </a:p>
          <a:p>
            <a:pPr>
              <a:buNone/>
            </a:pPr>
            <a:r>
              <a:rPr lang="bn-BD" sz="7400" dirty="0" smtClean="0">
                <a:latin typeface="Nikosh" pitchFamily="2" charset="0"/>
                <a:cs typeface="Nikosh" pitchFamily="2" charset="0"/>
              </a:rPr>
              <a:t> ২।  কোনটি সবচেয়ে দ্রুত গতির ডেটা ট্রান্সমিশন  ?</a:t>
            </a:r>
          </a:p>
          <a:p>
            <a:pPr>
              <a:buNone/>
            </a:pPr>
            <a:r>
              <a:rPr lang="bn-BD" sz="7400" b="1" dirty="0" smtClean="0">
                <a:latin typeface="Nikosh" pitchFamily="2" charset="0"/>
                <a:cs typeface="Nikosh" pitchFamily="2" charset="0"/>
              </a:rPr>
              <a:t>ক। </a:t>
            </a:r>
            <a:r>
              <a:rPr lang="bn-BD" sz="7400" b="1" dirty="0" smtClean="0">
                <a:latin typeface="Times New Roman" pitchFamily="18" charset="0"/>
                <a:cs typeface="Nikosh" pitchFamily="2" charset="0"/>
              </a:rPr>
              <a:t> </a:t>
            </a:r>
            <a:r>
              <a:rPr lang="bn-BD" sz="7400" b="1" dirty="0" smtClean="0">
                <a:latin typeface="Nikosh" pitchFamily="2" charset="0"/>
                <a:cs typeface="Nikosh" pitchFamily="2" charset="0"/>
              </a:rPr>
              <a:t>ব্রডবান্ড    </a:t>
            </a:r>
            <a:r>
              <a:rPr lang="bn-BD" sz="7400" dirty="0" smtClean="0">
                <a:latin typeface="Nikosh" pitchFamily="2" charset="0"/>
                <a:cs typeface="Nikosh" pitchFamily="2" charset="0"/>
              </a:rPr>
              <a:t>খ। ভয়েস ব্যান্ড  গ। ন্যারো ব্যান্ড  </a:t>
            </a:r>
            <a:r>
              <a:rPr lang="en-US" sz="7400" dirty="0" smtClean="0">
                <a:latin typeface="Times New Roman" pitchFamily="18" charset="0"/>
                <a:cs typeface="Times New Roman" pitchFamily="18" charset="0"/>
              </a:rPr>
              <a:t> </a:t>
            </a:r>
            <a:r>
              <a:rPr lang="bn-BD" sz="7400" dirty="0" smtClean="0">
                <a:latin typeface="Nikosh" pitchFamily="2" charset="0"/>
                <a:cs typeface="Nikosh" pitchFamily="2" charset="0"/>
              </a:rPr>
              <a:t>   ঘ।  লার্জ ব্যান্ড </a:t>
            </a:r>
            <a:r>
              <a:rPr lang="en-US" sz="7400" dirty="0" smtClean="0">
                <a:latin typeface="Times New Roman" pitchFamily="18" charset="0"/>
                <a:cs typeface="Times New Roman" pitchFamily="18" charset="0"/>
              </a:rPr>
              <a:t> </a:t>
            </a:r>
            <a:endParaRPr lang="en-US" sz="7400" dirty="0" smtClean="0">
              <a:latin typeface="Nikosh" pitchFamily="2" charset="0"/>
              <a:cs typeface="Nikosh" pitchFamily="2" charset="0"/>
            </a:endParaRPr>
          </a:p>
          <a:p>
            <a:pPr>
              <a:buNone/>
            </a:pPr>
            <a:r>
              <a:rPr lang="bn-BD" sz="7400" dirty="0" smtClean="0">
                <a:latin typeface="Nikosh" pitchFamily="2" charset="0"/>
                <a:cs typeface="Nikosh" pitchFamily="2" charset="0"/>
              </a:rPr>
              <a:t>৩। ন্যারো ব্যান্ডের ডেটার গতিসীমা কত?  </a:t>
            </a:r>
          </a:p>
          <a:p>
            <a:pPr>
              <a:buNone/>
            </a:pPr>
            <a:r>
              <a:rPr lang="bn-BD" sz="7400" b="1" dirty="0" smtClean="0">
                <a:latin typeface="Nikosh" pitchFamily="2" charset="0"/>
                <a:cs typeface="Nikosh" pitchFamily="2" charset="0"/>
              </a:rPr>
              <a:t>ক। </a:t>
            </a:r>
            <a:r>
              <a:rPr lang="en-US" sz="7400" b="1" dirty="0" smtClean="0">
                <a:latin typeface="Nikosh" pitchFamily="2" charset="0"/>
                <a:cs typeface="Nikosh" pitchFamily="2" charset="0"/>
              </a:rPr>
              <a:t>45bps-300bps</a:t>
            </a:r>
            <a:r>
              <a:rPr lang="bn-BD" sz="7400" b="1" dirty="0" smtClean="0">
                <a:latin typeface="Nikosh" pitchFamily="2" charset="0"/>
                <a:cs typeface="Nikosh" pitchFamily="2" charset="0"/>
              </a:rPr>
              <a:t>  </a:t>
            </a:r>
            <a:r>
              <a:rPr lang="bn-BD" sz="7400" dirty="0" smtClean="0">
                <a:latin typeface="Nikosh" pitchFamily="2" charset="0"/>
                <a:cs typeface="Nikosh" pitchFamily="2" charset="0"/>
              </a:rPr>
              <a:t>খ। </a:t>
            </a:r>
            <a:r>
              <a:rPr lang="en-US" sz="7400" dirty="0" smtClean="0">
                <a:latin typeface="Nikosh" pitchFamily="2" charset="0"/>
                <a:cs typeface="Nikosh" pitchFamily="2" charset="0"/>
              </a:rPr>
              <a:t>9600bps-2mmbps</a:t>
            </a:r>
            <a:r>
              <a:rPr lang="bn-BD" sz="7400" dirty="0" smtClean="0">
                <a:latin typeface="Nikosh" pitchFamily="2" charset="0"/>
                <a:cs typeface="Nikosh" pitchFamily="2" charset="0"/>
              </a:rPr>
              <a:t>   গ।</a:t>
            </a:r>
            <a:r>
              <a:rPr lang="en-US" sz="7400" dirty="0" smtClean="0">
                <a:latin typeface="Nikosh" pitchFamily="2" charset="0"/>
                <a:cs typeface="Nikosh" pitchFamily="2" charset="0"/>
              </a:rPr>
              <a:t>  </a:t>
            </a:r>
            <a:r>
              <a:rPr lang="en-US" sz="7400" dirty="0" smtClean="0">
                <a:latin typeface="Times New Roman" pitchFamily="18" charset="0"/>
                <a:cs typeface="Times New Roman" pitchFamily="18" charset="0"/>
              </a:rPr>
              <a:t>upto-9600bps</a:t>
            </a:r>
            <a:r>
              <a:rPr lang="bn-BD" sz="7400" dirty="0" smtClean="0">
                <a:latin typeface="Nikosh" pitchFamily="2" charset="0"/>
                <a:cs typeface="Nikosh" pitchFamily="2" charset="0"/>
              </a:rPr>
              <a:t>   ঘ। </a:t>
            </a:r>
            <a:r>
              <a:rPr lang="en-US" sz="7400" dirty="0" smtClean="0">
                <a:latin typeface="Times New Roman" pitchFamily="18" charset="0"/>
                <a:cs typeface="Times New Roman" pitchFamily="18" charset="0"/>
              </a:rPr>
              <a:t>less then 1mbps </a:t>
            </a:r>
            <a:endParaRPr lang="bn-BD" sz="7400" dirty="0" smtClean="0">
              <a:latin typeface="Nikosh" pitchFamily="2" charset="0"/>
              <a:cs typeface="Nikosh" pitchFamily="2" charset="0"/>
            </a:endParaRPr>
          </a:p>
          <a:p>
            <a:pPr>
              <a:buNone/>
            </a:pPr>
            <a:r>
              <a:rPr lang="bn-BD" sz="7400" dirty="0" smtClean="0">
                <a:latin typeface="Nikosh" pitchFamily="2" charset="0"/>
                <a:cs typeface="Nikosh" pitchFamily="2" charset="0"/>
              </a:rPr>
              <a:t>৪। কোনটি কো- এক্সিয়ালের ক্যাবলের সুবিধা   </a:t>
            </a:r>
          </a:p>
          <a:p>
            <a:pPr>
              <a:buNone/>
            </a:pPr>
            <a:r>
              <a:rPr lang="bn-BD" sz="7400" dirty="0" smtClean="0">
                <a:latin typeface="Nikosh" pitchFamily="2" charset="0"/>
                <a:cs typeface="Nikosh" pitchFamily="2" charset="0"/>
              </a:rPr>
              <a:t>ক। টুইস্টেড পেয়ারের চেয়ে গতি কম    খ। ডেটা ট্রান্সফার রেট কম  </a:t>
            </a:r>
          </a:p>
          <a:p>
            <a:pPr>
              <a:buNone/>
            </a:pPr>
            <a:r>
              <a:rPr lang="bn-BD" sz="7400" b="1" dirty="0" smtClean="0">
                <a:latin typeface="Nikosh" pitchFamily="2" charset="0"/>
                <a:cs typeface="Nikosh" pitchFamily="2" charset="0"/>
              </a:rPr>
              <a:t>গ। ট্রান্সমিশন লস আপেক্ষাকৃত কম    </a:t>
            </a:r>
            <a:r>
              <a:rPr lang="bn-BD" sz="7400" dirty="0" smtClean="0">
                <a:latin typeface="Nikosh" pitchFamily="2" charset="0"/>
                <a:cs typeface="Nikosh" pitchFamily="2" charset="0"/>
              </a:rPr>
              <a:t>ঘ। সিগন্যাল ট্রান্সমিট আপেক্ষাকৃত কম  </a:t>
            </a:r>
          </a:p>
          <a:p>
            <a:pPr>
              <a:buNone/>
            </a:pPr>
            <a:endParaRPr lang="bn-BD" dirty="0" smtClean="0">
              <a:latin typeface="Nikosh" pitchFamily="2" charset="0"/>
              <a:cs typeface="Nikosh" pitchFamily="2" charset="0"/>
            </a:endParaRPr>
          </a:p>
          <a:p>
            <a:pPr>
              <a:buNone/>
            </a:pPr>
            <a:r>
              <a:rPr lang="bn-BD" dirty="0" smtClean="0">
                <a:latin typeface="Nikosh" pitchFamily="2" charset="0"/>
                <a:cs typeface="Nikosh" pitchFamily="2" charset="0"/>
              </a:rPr>
              <a:t>  </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n-BD" dirty="0" smtClean="0">
                <a:latin typeface="Nikosh" pitchFamily="2" charset="0"/>
                <a:cs typeface="Nikosh" pitchFamily="2" charset="0"/>
              </a:rPr>
              <a:t>জ্ঞান মুলক,অনুধাবন মুলক, প্রয়োগ মুলক প্রশ্ন </a:t>
            </a:r>
            <a:r>
              <a:rPr lang="en-US" dirty="0" smtClean="0">
                <a:latin typeface="Nikosh" pitchFamily="2" charset="0"/>
                <a:cs typeface="Nikosh" pitchFamily="2" charset="0"/>
              </a:rPr>
              <a:t/>
            </a:r>
            <a:br>
              <a:rPr lang="en-US" dirty="0" smtClean="0">
                <a:latin typeface="Nikosh" pitchFamily="2" charset="0"/>
                <a:cs typeface="Nikosh" pitchFamily="2" charset="0"/>
              </a:rPr>
            </a:br>
            <a:endParaRPr lang="en-US" dirty="0">
              <a:latin typeface="Nikosh" pitchFamily="2" charset="0"/>
              <a:cs typeface="Nikosh" pitchFamily="2" charset="0"/>
            </a:endParaRPr>
          </a:p>
        </p:txBody>
      </p:sp>
      <p:sp>
        <p:nvSpPr>
          <p:cNvPr id="3" name="Content Placeholder 2"/>
          <p:cNvSpPr>
            <a:spLocks noGrp="1"/>
          </p:cNvSpPr>
          <p:nvPr>
            <p:ph idx="1"/>
          </p:nvPr>
        </p:nvSpPr>
        <p:spPr>
          <a:xfrm>
            <a:off x="457200" y="2057400"/>
            <a:ext cx="8229600" cy="3581400"/>
          </a:xfrm>
        </p:spPr>
        <p:txBody>
          <a:bodyPr/>
          <a:lstStyle/>
          <a:p>
            <a:pPr>
              <a:buNone/>
            </a:pPr>
            <a:r>
              <a:rPr lang="bn-BD" sz="2400" dirty="0" smtClean="0">
                <a:latin typeface="Nikosh" pitchFamily="2" charset="0"/>
                <a:cs typeface="Nikosh" pitchFamily="2" charset="0"/>
              </a:rPr>
              <a:t>৫। কোন ক্যাবল যোগাযোগ ক্যাবল হিসেবে ব্যবহৃত হয়?  </a:t>
            </a:r>
          </a:p>
          <a:p>
            <a:pPr>
              <a:buNone/>
            </a:pPr>
            <a:r>
              <a:rPr lang="bn-BD" sz="2400" dirty="0" smtClean="0">
                <a:latin typeface="Nikosh" pitchFamily="2" charset="0"/>
                <a:cs typeface="Nikosh" pitchFamily="2" charset="0"/>
              </a:rPr>
              <a:t>ক। ফাইবার আপ্টিক       </a:t>
            </a:r>
            <a:r>
              <a:rPr lang="bn-BD" sz="2400" b="1" dirty="0" smtClean="0">
                <a:latin typeface="Nikosh" pitchFamily="2" charset="0"/>
                <a:cs typeface="Nikosh" pitchFamily="2" charset="0"/>
              </a:rPr>
              <a:t>খ। আপ্টিক্যাল ফাইবার  </a:t>
            </a:r>
          </a:p>
          <a:p>
            <a:pPr>
              <a:buNone/>
            </a:pPr>
            <a:r>
              <a:rPr lang="bn-BD" sz="2400" dirty="0" smtClean="0">
                <a:latin typeface="Nikosh" pitchFamily="2" charset="0"/>
                <a:cs typeface="Nikosh" pitchFamily="2" charset="0"/>
              </a:rPr>
              <a:t>গ।</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টুইস্টেড পেয়ার       ঘ। কো-এক্সিয়াল   </a:t>
            </a:r>
            <a:endParaRPr lang="en-US"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৬। ভয়েস ব্যান্ড বেশি ব্যবহৃত হয় কোনটিতে </a:t>
            </a:r>
          </a:p>
          <a:p>
            <a:pPr>
              <a:buNone/>
            </a:pPr>
            <a:r>
              <a:rPr lang="bn-BD" sz="2400" b="1" dirty="0" smtClean="0">
                <a:latin typeface="Nikosh" pitchFamily="2" charset="0"/>
                <a:cs typeface="Nikosh" pitchFamily="2" charset="0"/>
              </a:rPr>
              <a:t>ক। টেলিফোন </a:t>
            </a:r>
            <a:r>
              <a:rPr lang="bn-BD" sz="2400" dirty="0" smtClean="0">
                <a:latin typeface="Nikosh" pitchFamily="2" charset="0"/>
                <a:cs typeface="Nikosh" pitchFamily="2" charset="0"/>
              </a:rPr>
              <a:t>খ। টেলিগ্রাফ  গ। স্যাটেলাইট  ঘ।  কম্পিউটার  </a:t>
            </a:r>
          </a:p>
          <a:p>
            <a:pPr>
              <a:buNone/>
            </a:pPr>
            <a:r>
              <a:rPr lang="bn-BD" sz="2400" dirty="0" smtClean="0">
                <a:latin typeface="Nikosh" pitchFamily="2" charset="0"/>
                <a:cs typeface="Nikosh" pitchFamily="2" charset="0"/>
              </a:rPr>
              <a:t>৭। মোবাইল ফোন কোন পদ্ধতিতে ডেটা কমিউনিকেশন করে?  </a:t>
            </a:r>
          </a:p>
          <a:p>
            <a:pPr>
              <a:buNone/>
            </a:pPr>
            <a:r>
              <a:rPr lang="bn-BD" sz="2400" dirty="0" smtClean="0">
                <a:latin typeface="Nikosh" pitchFamily="2" charset="0"/>
                <a:cs typeface="Nikosh" pitchFamily="2" charset="0"/>
              </a:rPr>
              <a:t>ক। সিমপ্লেক্স  খ। হাফ- ডুপ্লেক্স  </a:t>
            </a:r>
            <a:r>
              <a:rPr lang="bn-BD" sz="2400" b="1" dirty="0" smtClean="0">
                <a:latin typeface="Nikosh" pitchFamily="2" charset="0"/>
                <a:cs typeface="Nikosh" pitchFamily="2" charset="0"/>
              </a:rPr>
              <a:t>গ। ফুল-ডুপ্লেক্স  </a:t>
            </a:r>
            <a:r>
              <a:rPr lang="bn-BD" sz="2400" dirty="0" smtClean="0">
                <a:latin typeface="Nikosh" pitchFamily="2" charset="0"/>
                <a:cs typeface="Nikosh" pitchFamily="2" charset="0"/>
              </a:rPr>
              <a:t> ঘ। মাল্টিকাস্ট </a:t>
            </a:r>
            <a:endParaRPr lang="en-US" sz="2400" dirty="0" smtClean="0">
              <a:latin typeface="Nikosh" pitchFamily="2" charset="0"/>
              <a:cs typeface="Nikosh" pitchFamily="2" charset="0"/>
            </a:endParaRPr>
          </a:p>
          <a:p>
            <a:pPr>
              <a:buNone/>
            </a:pP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bn-BD" sz="3600" dirty="0" smtClean="0">
                <a:latin typeface="Nikosh" pitchFamily="2" charset="0"/>
                <a:cs typeface="Nikosh" pitchFamily="2" charset="0"/>
              </a:rPr>
              <a:t>বহুপদী সমাপ্তি সুচক/অভিন্ন তথ্যভিত্তিক বহুনির্বাচনী প্রশ্ন</a:t>
            </a:r>
            <a:endParaRPr lang="en-US" sz="3600" dirty="0"/>
          </a:p>
        </p:txBody>
      </p:sp>
      <p:sp>
        <p:nvSpPr>
          <p:cNvPr id="3" name="Content Placeholder 2"/>
          <p:cNvSpPr>
            <a:spLocks noGrp="1"/>
          </p:cNvSpPr>
          <p:nvPr>
            <p:ph idx="1"/>
          </p:nvPr>
        </p:nvSpPr>
        <p:spPr>
          <a:xfrm>
            <a:off x="457200" y="2468880"/>
            <a:ext cx="8229600" cy="3855720"/>
          </a:xfrm>
        </p:spPr>
        <p:txBody>
          <a:bodyPr>
            <a:normAutofit/>
          </a:bodyPr>
          <a:lstStyle/>
          <a:p>
            <a:pPr>
              <a:buNone/>
            </a:pPr>
            <a:r>
              <a:rPr lang="bn-BD" dirty="0" smtClean="0">
                <a:latin typeface="Nikosh" pitchFamily="2" charset="0"/>
                <a:cs typeface="Nikosh" pitchFamily="2" charset="0"/>
              </a:rPr>
              <a:t>৮।</a:t>
            </a:r>
            <a:r>
              <a:rPr lang="en-US" dirty="0" smtClean="0">
                <a:latin typeface="Nikosh" pitchFamily="2" charset="0"/>
                <a:cs typeface="Nikosh" pitchFamily="2" charset="0"/>
              </a:rPr>
              <a:t> </a:t>
            </a:r>
            <a:r>
              <a:rPr lang="bn-BD" dirty="0" smtClean="0">
                <a:latin typeface="Nikosh" pitchFamily="2" charset="0"/>
                <a:cs typeface="Nikosh" pitchFamily="2" charset="0"/>
              </a:rPr>
              <a:t>কমিউনিকেশন বলতে বুঝায় - </a:t>
            </a:r>
          </a:p>
          <a:p>
            <a:pPr>
              <a:buNone/>
            </a:pP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মেসেজ প্রেরন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তথ্য গ্রহনের ক্ষমতা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তথ্য প্রবাহ</a:t>
            </a:r>
          </a:p>
          <a:p>
            <a:pPr>
              <a:buNone/>
            </a:pPr>
            <a:r>
              <a:rPr lang="bn-BD" dirty="0" smtClean="0">
                <a:latin typeface="Nikosh" pitchFamily="2" charset="0"/>
                <a:cs typeface="Nikosh" pitchFamily="2" charset="0"/>
              </a:rPr>
              <a:t>ক। </a:t>
            </a:r>
            <a:r>
              <a:rPr lang="en-US" dirty="0" smtClean="0">
                <a:latin typeface="Times New Roman" pitchFamily="18" charset="0"/>
                <a:cs typeface="Times New Roman" pitchFamily="18" charset="0"/>
              </a:rPr>
              <a:t>ii</a:t>
            </a:r>
            <a:r>
              <a:rPr lang="bn-BD" dirty="0" smtClean="0">
                <a:latin typeface="Nikosh" pitchFamily="2" charset="0"/>
                <a:cs typeface="Nikosh" pitchFamily="2" charset="0"/>
              </a:rPr>
              <a:t> ও</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খ।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গ।</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a:t>
            </a:r>
            <a:r>
              <a:rPr lang="bn-BD" b="1" dirty="0" smtClean="0">
                <a:latin typeface="Nikosh" pitchFamily="2" charset="0"/>
                <a:cs typeface="Nikosh" pitchFamily="2" charset="0"/>
              </a:rPr>
              <a:t>ঘ।</a:t>
            </a:r>
            <a:r>
              <a:rPr lang="en-US" b="1" dirty="0" smtClean="0">
                <a:latin typeface="Nikosh" pitchFamily="2" charset="0"/>
                <a:cs typeface="Nikosh" pitchFamily="2" charset="0"/>
              </a:rPr>
              <a:t>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ii  </a:t>
            </a:r>
            <a:r>
              <a:rPr lang="bn-BD" b="1" dirty="0" smtClean="0">
                <a:latin typeface="Nikosh" pitchFamily="2" charset="0"/>
                <a:cs typeface="Nikosh" pitchFamily="2" charset="0"/>
              </a:rPr>
              <a:t>ও</a:t>
            </a:r>
            <a:r>
              <a:rPr lang="en-US" b="1" dirty="0" smtClean="0">
                <a:latin typeface="Times New Roman" pitchFamily="18" charset="0"/>
                <a:cs typeface="Times New Roman" pitchFamily="18" charset="0"/>
              </a:rPr>
              <a:t>  iii</a:t>
            </a:r>
            <a:endParaRPr lang="bn-BD" b="1" dirty="0" smtClean="0">
              <a:latin typeface="Times New Roman" pitchFamily="18" charset="0"/>
              <a:cs typeface="Times New Roman" pitchFamily="18" charset="0"/>
            </a:endParaRPr>
          </a:p>
          <a:p>
            <a:pPr>
              <a:buNone/>
            </a:pPr>
            <a:r>
              <a:rPr lang="bn-BD" b="1" dirty="0" smtClean="0">
                <a:latin typeface="Nikosh" pitchFamily="2" charset="0"/>
                <a:cs typeface="Nikosh" pitchFamily="2" charset="0"/>
              </a:rPr>
              <a:t>৯। ডেটা ট্রান্সমিশন মেথড হল-</a:t>
            </a:r>
          </a:p>
          <a:p>
            <a:pPr>
              <a:buNone/>
            </a:pP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অ্যাসিনক্রোনাস ট্রান্সমিশন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সিনক্রোনাস ট্রান্সমিশন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আইসোক্রোনাস ট্রান্সমিশন </a:t>
            </a:r>
          </a:p>
          <a:p>
            <a:pPr>
              <a:buNone/>
            </a:pPr>
            <a:r>
              <a:rPr lang="bn-BD" dirty="0" smtClean="0">
                <a:latin typeface="Nikosh" pitchFamily="2" charset="0"/>
                <a:cs typeface="Nikosh" pitchFamily="2" charset="0"/>
              </a:rPr>
              <a:t>ক। </a:t>
            </a:r>
            <a:r>
              <a:rPr lang="en-US" dirty="0" smtClean="0">
                <a:latin typeface="Times New Roman" pitchFamily="18" charset="0"/>
                <a:cs typeface="Times New Roman" pitchFamily="18" charset="0"/>
              </a:rPr>
              <a:t>ii</a:t>
            </a:r>
            <a:r>
              <a:rPr lang="bn-BD" dirty="0" smtClean="0">
                <a:latin typeface="Nikosh" pitchFamily="2" charset="0"/>
                <a:cs typeface="Nikosh" pitchFamily="2" charset="0"/>
              </a:rPr>
              <a:t> ও</a:t>
            </a:r>
            <a:r>
              <a:rPr lang="en-US" dirty="0" smtClean="0">
                <a:latin typeface="Nikosh" pitchFamily="2" charset="0"/>
                <a:cs typeface="Nikosh" pitchFamily="2" charset="0"/>
              </a:rPr>
              <a:t>  </a:t>
            </a:r>
            <a:r>
              <a:rPr lang="en-US" dirty="0" smtClean="0">
                <a:latin typeface="Times New Roman" pitchFamily="18" charset="0"/>
                <a:cs typeface="Times New Roman" pitchFamily="18" charset="0"/>
              </a:rPr>
              <a:t>iii </a:t>
            </a:r>
            <a:r>
              <a:rPr lang="bn-BD" dirty="0" smtClean="0">
                <a:latin typeface="Nikosh" pitchFamily="2" charset="0"/>
                <a:cs typeface="Nikosh" pitchFamily="2" charset="0"/>
              </a:rPr>
              <a:t> </a:t>
            </a:r>
            <a:r>
              <a:rPr lang="bn-BD" b="1" dirty="0" smtClean="0">
                <a:latin typeface="Nikosh" pitchFamily="2" charset="0"/>
                <a:cs typeface="Nikosh" pitchFamily="2" charset="0"/>
              </a:rPr>
              <a:t>খ।  </a:t>
            </a:r>
            <a:r>
              <a:rPr lang="en-US" b="1" dirty="0" err="1" smtClean="0">
                <a:latin typeface="Times New Roman" pitchFamily="18" charset="0"/>
                <a:cs typeface="Times New Roman" pitchFamily="18" charset="0"/>
              </a:rPr>
              <a:t>i</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ও </a:t>
            </a:r>
            <a:r>
              <a:rPr lang="en-US" b="1" dirty="0" smtClean="0">
                <a:latin typeface="Times New Roman" pitchFamily="18" charset="0"/>
                <a:cs typeface="Times New Roman" pitchFamily="18" charset="0"/>
              </a:rPr>
              <a:t>iii  </a:t>
            </a:r>
            <a:r>
              <a:rPr lang="bn-BD" b="1"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ও  </a:t>
            </a:r>
            <a:r>
              <a:rPr lang="en-US" dirty="0" smtClean="0">
                <a:latin typeface="Times New Roman" pitchFamily="18" charset="0"/>
                <a:cs typeface="Times New Roman" pitchFamily="18" charset="0"/>
              </a:rPr>
              <a:t>ii </a:t>
            </a:r>
            <a:r>
              <a:rPr lang="bn-BD" dirty="0" smtClean="0">
                <a:latin typeface="Nikosh" pitchFamily="2" charset="0"/>
                <a:cs typeface="Nikosh" pitchFamily="2" charset="0"/>
              </a:rPr>
              <a:t> ঘ।</a:t>
            </a:r>
            <a:r>
              <a:rPr lang="en-US" dirty="0" smtClean="0">
                <a:latin typeface="Nikosh" pitchFamily="2" charset="0"/>
                <a:cs typeface="Nikosh" pitchFamily="2" charset="0"/>
              </a:rPr>
              <a:t>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ii  </a:t>
            </a:r>
            <a:r>
              <a:rPr lang="bn-BD" dirty="0" smtClean="0">
                <a:latin typeface="Nikosh" pitchFamily="2" charset="0"/>
                <a:cs typeface="Nikosh" pitchFamily="2" charset="0"/>
              </a:rPr>
              <a:t>ও</a:t>
            </a:r>
            <a:r>
              <a:rPr lang="en-US" dirty="0" smtClean="0">
                <a:latin typeface="Times New Roman" pitchFamily="18" charset="0"/>
                <a:cs typeface="Times New Roman" pitchFamily="18" charset="0"/>
              </a:rPr>
              <a:t>  iii</a:t>
            </a:r>
            <a:endParaRPr lang="bn-BD" dirty="0" smtClean="0">
              <a:latin typeface="Times New Roman" pitchFamily="18" charset="0"/>
              <a:cs typeface="Times New Roman" pitchFamily="18" charset="0"/>
            </a:endParaRPr>
          </a:p>
          <a:p>
            <a:pPr>
              <a:buNone/>
            </a:pPr>
            <a:r>
              <a:rPr lang="bn-BD" dirty="0" smtClean="0">
                <a:latin typeface="Nikosh" pitchFamily="2" charset="0"/>
                <a:cs typeface="Nikosh" pitchFamily="2" charset="0"/>
              </a:rPr>
              <a:t> </a:t>
            </a:r>
            <a:r>
              <a:rPr lang="en-US" dirty="0" smtClean="0">
                <a:latin typeface="Times New Roman" pitchFamily="18" charset="0"/>
                <a:cs typeface="Times New Roman" pitchFamily="18" charset="0"/>
              </a:rPr>
              <a: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normAutofit/>
          </a:bodyPr>
          <a:lstStyle/>
          <a:p>
            <a:pPr algn="ctr"/>
            <a:r>
              <a:rPr lang="bn-BD" sz="2800" dirty="0" smtClean="0">
                <a:latin typeface="Nikosh" pitchFamily="2" charset="0"/>
                <a:cs typeface="Nikosh" pitchFamily="2" charset="0"/>
              </a:rPr>
              <a:t>বহুপদী সমাপ্তি সুচক / অভিন্ন তথ্যভিত্তিক বহুনির্বাচনী প্রশ্ন</a:t>
            </a:r>
            <a:endParaRPr lang="en-US" sz="2800" dirty="0">
              <a:latin typeface="Nikosh" pitchFamily="2" charset="0"/>
              <a:cs typeface="Nikosh" pitchFamily="2" charset="0"/>
            </a:endParaRPr>
          </a:p>
        </p:txBody>
      </p:sp>
      <p:sp>
        <p:nvSpPr>
          <p:cNvPr id="3" name="Content Placeholder 2"/>
          <p:cNvSpPr>
            <a:spLocks noGrp="1"/>
          </p:cNvSpPr>
          <p:nvPr>
            <p:ph idx="1"/>
          </p:nvPr>
        </p:nvSpPr>
        <p:spPr/>
        <p:txBody>
          <a:bodyPr>
            <a:normAutofit fontScale="92500"/>
          </a:bodyPr>
          <a:lstStyle/>
          <a:p>
            <a:pPr>
              <a:buNone/>
            </a:pPr>
            <a:r>
              <a:rPr lang="bn-BD" dirty="0" smtClean="0">
                <a:latin typeface="Nikosh" pitchFamily="2" charset="0"/>
                <a:cs typeface="Nikosh" pitchFamily="2" charset="0"/>
              </a:rPr>
              <a:t> রানা তার বাবাকে মোবাইল ফোনের টাওয়ার উচুস্থানে কেন জিজ্ঞেস করায় তার বাবা তাকে বিভিন্ন ধরনের ওয়্যারলেস কমিউনিকেশন মিডিয়ার কার্য পদ্ধতি বর্ণনা করলেন। </a:t>
            </a:r>
          </a:p>
          <a:p>
            <a:pPr>
              <a:buNone/>
            </a:pPr>
            <a:r>
              <a:rPr lang="bn-BD" sz="3000" dirty="0" smtClean="0">
                <a:latin typeface="Nikosh" pitchFamily="2" charset="0"/>
                <a:cs typeface="Nikosh" pitchFamily="2" charset="0"/>
              </a:rPr>
              <a:t>১০। তারের মধ্য দিয়ে যখন সিগন্যাল আতিক্রম করতে থাকে তখন এর শক্তি বা মান ক্রমানয়ে লোপ পেতে থাকে, যাকে বলা হয় - </a:t>
            </a:r>
          </a:p>
          <a:p>
            <a:pPr>
              <a:buNone/>
            </a:pP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dirty="0" smtClean="0">
                <a:latin typeface="Nikosh" pitchFamily="2" charset="0"/>
                <a:cs typeface="Nikosh" pitchFamily="2" charset="0"/>
              </a:rPr>
              <a:t>এটিনিউয়েশন    </a:t>
            </a:r>
            <a:r>
              <a:rPr lang="en-US" sz="3000" dirty="0" smtClean="0">
                <a:latin typeface="Times New Roman" pitchFamily="18" charset="0"/>
                <a:cs typeface="Times New Roman" pitchFamily="18" charset="0"/>
              </a:rPr>
              <a:t>ii.</a:t>
            </a:r>
            <a:r>
              <a:rPr lang="bn-BD" sz="3000" dirty="0" smtClean="0">
                <a:latin typeface="Nikosh" pitchFamily="2" charset="0"/>
                <a:cs typeface="Nikosh" pitchFamily="2" charset="0"/>
              </a:rPr>
              <a:t> বিকিরণ  </a:t>
            </a:r>
            <a:r>
              <a:rPr lang="en-US" sz="3000" dirty="0" smtClean="0">
                <a:latin typeface="Times New Roman" pitchFamily="18" charset="0"/>
                <a:cs typeface="Times New Roman" pitchFamily="18" charset="0"/>
              </a:rPr>
              <a:t>iii. </a:t>
            </a:r>
            <a:r>
              <a:rPr lang="bn-BD" sz="3000" dirty="0" smtClean="0">
                <a:latin typeface="Times New Roman" pitchFamily="18" charset="0"/>
                <a:cs typeface="Times New Roman" pitchFamily="18" charset="0"/>
              </a:rPr>
              <a:t> </a:t>
            </a:r>
            <a:r>
              <a:rPr lang="bn-BD" sz="3000" dirty="0" smtClean="0">
                <a:latin typeface="Nikosh" pitchFamily="2" charset="0"/>
                <a:cs typeface="Nikosh" pitchFamily="2" charset="0"/>
              </a:rPr>
              <a:t>ট্রান্সমিশন লস </a:t>
            </a:r>
            <a:r>
              <a:rPr lang="en-US" sz="3000" dirty="0" smtClean="0">
                <a:latin typeface="Times New Roman" pitchFamily="18" charset="0"/>
                <a:cs typeface="Times New Roman" pitchFamily="18" charset="0"/>
              </a:rPr>
              <a:t>iv. </a:t>
            </a:r>
            <a:r>
              <a:rPr lang="bn-BD" sz="3000" dirty="0" smtClean="0">
                <a:latin typeface="Nikosh" pitchFamily="2" charset="0"/>
                <a:cs typeface="Nikosh" pitchFamily="2" charset="0"/>
              </a:rPr>
              <a:t> প্রসেসিং সিস্টম  </a:t>
            </a:r>
            <a:endParaRPr lang="bn-BD" sz="3000" dirty="0" smtClean="0">
              <a:latin typeface="Times New Roman" pitchFamily="18" charset="0"/>
              <a:cs typeface="Times New Roman" pitchFamily="18" charset="0"/>
            </a:endParaRPr>
          </a:p>
          <a:p>
            <a:pPr>
              <a:buNone/>
            </a:pPr>
            <a:r>
              <a:rPr lang="bn-BD" sz="3000" dirty="0" smtClean="0">
                <a:latin typeface="Nikosh" pitchFamily="2" charset="0"/>
                <a:cs typeface="Nikosh" pitchFamily="2" charset="0"/>
              </a:rPr>
              <a:t>নিচের কোনটি সঠিক?</a:t>
            </a:r>
          </a:p>
          <a:p>
            <a:pPr>
              <a:buNone/>
            </a:pPr>
            <a:r>
              <a:rPr lang="bn-BD" sz="3000" dirty="0" smtClean="0">
                <a:latin typeface="Nikosh" pitchFamily="2" charset="0"/>
                <a:cs typeface="Nikosh" pitchFamily="2" charset="0"/>
              </a:rPr>
              <a:t>ক।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b="1" dirty="0" smtClean="0">
                <a:latin typeface="Nikosh" pitchFamily="2" charset="0"/>
                <a:cs typeface="Nikosh" pitchFamily="2" charset="0"/>
              </a:rPr>
              <a:t>খ।</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i</a:t>
            </a:r>
            <a:r>
              <a:rPr lang="en-US" sz="3000" b="1" dirty="0" smtClean="0">
                <a:latin typeface="Times New Roman" pitchFamily="18" charset="0"/>
                <a:cs typeface="Times New Roman" pitchFamily="18" charset="0"/>
              </a:rPr>
              <a:t>, ii, iv  </a:t>
            </a:r>
            <a:r>
              <a:rPr lang="bn-BD" sz="3000" b="1" dirty="0" smtClean="0">
                <a:latin typeface="Nikosh" pitchFamily="2" charset="0"/>
                <a:cs typeface="Nikosh" pitchFamily="2" charset="0"/>
              </a:rPr>
              <a:t>ও</a:t>
            </a:r>
            <a:r>
              <a:rPr lang="en-US" sz="3000" b="1" dirty="0" smtClean="0">
                <a:latin typeface="Times New Roman" pitchFamily="18" charset="0"/>
                <a:cs typeface="Times New Roman" pitchFamily="18" charset="0"/>
              </a:rPr>
              <a:t> iii  </a:t>
            </a:r>
            <a:r>
              <a:rPr lang="bn-BD" sz="3000" b="1" dirty="0" smtClean="0">
                <a:latin typeface="Times New Roman" pitchFamily="18" charset="0"/>
                <a:cs typeface="Times New Roman" pitchFamily="18" charset="0"/>
              </a:rPr>
              <a:t> </a:t>
            </a:r>
            <a:r>
              <a:rPr lang="bn-BD" sz="3000" dirty="0" smtClean="0">
                <a:latin typeface="Times New Roman" pitchFamily="18" charset="0"/>
                <a:cs typeface="Times New Roman" pitchFamily="18" charset="0"/>
              </a:rPr>
              <a:t>গ। </a:t>
            </a:r>
            <a:r>
              <a:rPr lang="en-US" sz="3000" dirty="0" smtClean="0">
                <a:latin typeface="Times New Roman" pitchFamily="18" charset="0"/>
                <a:cs typeface="Times New Roman" pitchFamily="18" charset="0"/>
              </a:rPr>
              <a:t> ii  </a:t>
            </a:r>
            <a:r>
              <a:rPr lang="bn-BD" sz="3000" dirty="0" smtClean="0">
                <a:latin typeface="Nikosh" pitchFamily="2" charset="0"/>
                <a:cs typeface="Nikosh" pitchFamily="2" charset="0"/>
              </a:rPr>
              <a:t>ও</a:t>
            </a:r>
            <a:r>
              <a:rPr lang="en-US" sz="3000" dirty="0" smtClean="0">
                <a:latin typeface="Times New Roman" pitchFamily="18" charset="0"/>
                <a:cs typeface="Times New Roman" pitchFamily="18" charset="0"/>
              </a:rPr>
              <a:t> iii   </a:t>
            </a:r>
            <a:r>
              <a:rPr lang="bn-BD" sz="3000" dirty="0" smtClean="0">
                <a:latin typeface="Times New Roman" pitchFamily="18" charset="0"/>
                <a:cs typeface="Times New Roman" pitchFamily="18" charset="0"/>
              </a:rPr>
              <a:t> ঘ।</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i</a:t>
            </a:r>
            <a:r>
              <a:rPr lang="en-US" sz="3000" dirty="0" smtClean="0">
                <a:latin typeface="Times New Roman" pitchFamily="18" charset="0"/>
                <a:cs typeface="Times New Roman" pitchFamily="18" charset="0"/>
              </a:rPr>
              <a:t> </a:t>
            </a:r>
            <a:r>
              <a:rPr lang="bn-BD" sz="3000" dirty="0" smtClean="0">
                <a:latin typeface="Nikosh" pitchFamily="2" charset="0"/>
                <a:cs typeface="Nikosh" pitchFamily="2" charset="0"/>
              </a:rPr>
              <a:t>ও</a:t>
            </a:r>
            <a:r>
              <a:rPr lang="en-US" sz="3000" dirty="0" smtClean="0">
                <a:latin typeface="Times New Roman" pitchFamily="18" charset="0"/>
                <a:cs typeface="Times New Roman" pitchFamily="18" charset="0"/>
              </a:rPr>
              <a:t> iii </a:t>
            </a:r>
            <a:endParaRPr lang="bn-BD" sz="3000" dirty="0" smtClean="0">
              <a:latin typeface="Times New Roman" pitchFamily="18" charset="0"/>
              <a:cs typeface="Times New Roman" pitchFamily="18" charset="0"/>
            </a:endParaRPr>
          </a:p>
          <a:p>
            <a:pPr>
              <a:buNone/>
            </a:pPr>
            <a:r>
              <a:rPr lang="en-US" sz="3000" b="1" dirty="0" smtClean="0">
                <a:latin typeface="Times New Roman" pitchFamily="18" charset="0"/>
                <a:cs typeface="Times New Roman" pitchFamily="18" charset="0"/>
              </a:rPr>
              <a:t> </a:t>
            </a:r>
            <a:endParaRPr lang="en-US" sz="3000" b="1" dirty="0" smtClean="0">
              <a:latin typeface="Nikosh" pitchFamily="2" charset="0"/>
              <a:cs typeface="Nikosh" pitchFamily="2" charset="0"/>
            </a:endParaRPr>
          </a:p>
          <a:p>
            <a:pPr>
              <a:buNone/>
            </a:pPr>
            <a:endParaRPr lang="en-US" dirty="0" smtClean="0">
              <a:latin typeface="Nikosh" pitchFamily="2" charset="0"/>
              <a:cs typeface="Nikosh" pitchFamily="2" charset="0"/>
            </a:endParaRPr>
          </a:p>
          <a:p>
            <a:pPr>
              <a:buNone/>
            </a:pP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1676400" y="2209800"/>
            <a:ext cx="5105400" cy="1295400"/>
          </a:xfrm>
        </p:spPr>
        <p:txBody>
          <a:bodyPr/>
          <a:lstStyle/>
          <a:p>
            <a:pPr>
              <a:buNone/>
            </a:pPr>
            <a:r>
              <a:rPr lang="bn-BD" dirty="0" smtClean="0">
                <a:latin typeface="Nikosh" pitchFamily="2" charset="0"/>
                <a:cs typeface="Nikosh" pitchFamily="2" charset="0"/>
              </a:rPr>
              <a:t>১। গ   ২। ক  ৩। ক  ৪। গ   ৫। খ    </a:t>
            </a:r>
          </a:p>
          <a:p>
            <a:pPr>
              <a:buNone/>
            </a:pPr>
            <a:r>
              <a:rPr lang="bn-BD" dirty="0" smtClean="0">
                <a:latin typeface="Nikosh" pitchFamily="2" charset="0"/>
                <a:cs typeface="Nikosh" pitchFamily="2" charset="0"/>
              </a:rPr>
              <a:t>৬। ক   ৭। গ  ৮।  ঘ   ৯। খ ১০। খ  </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04088"/>
            <a:ext cx="5181600" cy="1143000"/>
          </a:xfrm>
        </p:spPr>
        <p:txBody>
          <a:bodyPr/>
          <a:lstStyle/>
          <a:p>
            <a:pPr algn="ctr"/>
            <a:r>
              <a:rPr lang="bn-BD" dirty="0" smtClean="0">
                <a:latin typeface="Nikosh" pitchFamily="2" charset="0"/>
                <a:cs typeface="Nikosh" pitchFamily="2" charset="0"/>
              </a:rPr>
              <a:t>বাড়ির কাজ</a:t>
            </a:r>
            <a:endParaRPr lang="en-US" dirty="0">
              <a:latin typeface="Nikosh" pitchFamily="2" charset="0"/>
              <a:cs typeface="Nikosh" pitchFamily="2" charset="0"/>
            </a:endParaRPr>
          </a:p>
        </p:txBody>
      </p:sp>
      <p:sp>
        <p:nvSpPr>
          <p:cNvPr id="3" name="Content Placeholder 2"/>
          <p:cNvSpPr>
            <a:spLocks noGrp="1"/>
          </p:cNvSpPr>
          <p:nvPr>
            <p:ph idx="1"/>
          </p:nvPr>
        </p:nvSpPr>
        <p:spPr>
          <a:xfrm>
            <a:off x="533400" y="2209800"/>
            <a:ext cx="8229600" cy="2971800"/>
          </a:xfrm>
        </p:spPr>
        <p:txBody>
          <a:bodyPr>
            <a:normAutofit fontScale="40000" lnSpcReduction="20000"/>
          </a:bodyPr>
          <a:lstStyle/>
          <a:p>
            <a:pPr>
              <a:buNone/>
            </a:pP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r>
              <a:rPr lang="bn-BD" sz="11200" dirty="0" smtClean="0">
                <a:latin typeface="Nikosh" pitchFamily="2" charset="0"/>
                <a:cs typeface="Nikosh" pitchFamily="2" charset="0"/>
              </a:rPr>
              <a:t>যোগাযোগ ব্যবস্থায় তার মাধ্যম / তার বিহীন বা বেতার মাধ্যম  কোনটি বেশী উপযোগী বলে মনে কর আলোচনা কর। </a:t>
            </a:r>
            <a:r>
              <a:rPr lang="en-US" sz="11200" dirty="0" smtClean="0">
                <a:latin typeface="Times New Roman" pitchFamily="18" charset="0"/>
                <a:cs typeface="Times New Roman" pitchFamily="18" charset="0"/>
              </a:rPr>
              <a:t> </a:t>
            </a:r>
          </a:p>
          <a:p>
            <a:pPr>
              <a:buNone/>
            </a:pPr>
            <a:endParaRPr lang="en-US" sz="11200" dirty="0" smtClean="0">
              <a:latin typeface="Nikosh" panose="02000000000000000000" pitchFamily="2" charset="0"/>
              <a:cs typeface="Nikosh" panose="02000000000000000000"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533400"/>
            <a:ext cx="6172200" cy="1015663"/>
          </a:xfrm>
          <a:prstGeom prst="rect">
            <a:avLst/>
          </a:prstGeom>
        </p:spPr>
        <p:txBody>
          <a:bodyPr wrap="square">
            <a:spAutoFit/>
          </a:bodyPr>
          <a:lstStyle/>
          <a:p>
            <a:pPr algn="ctr"/>
            <a:r>
              <a:rPr lang="bn-BD" sz="6000" dirty="0" smtClean="0">
                <a:solidFill>
                  <a:srgbClr val="7030A0"/>
                </a:solidFill>
                <a:latin typeface="Nikosh" pitchFamily="2" charset="0"/>
                <a:cs typeface="Nikosh" pitchFamily="2" charset="0"/>
              </a:rPr>
              <a:t>ধন্যবাদ</a:t>
            </a:r>
            <a:endParaRPr lang="en-US" sz="6000" dirty="0">
              <a:solidFill>
                <a:srgbClr val="7030A0"/>
              </a:solidFill>
            </a:endParaRPr>
          </a:p>
        </p:txBody>
      </p:sp>
      <p:pic>
        <p:nvPicPr>
          <p:cNvPr id="3" name="Picture 2" descr="25.JPG"/>
          <p:cNvPicPr>
            <a:picLocks noChangeAspect="1"/>
          </p:cNvPicPr>
          <p:nvPr/>
        </p:nvPicPr>
        <p:blipFill>
          <a:blip r:embed="rId2"/>
          <a:stretch>
            <a:fillRect/>
          </a:stretch>
        </p:blipFill>
        <p:spPr>
          <a:xfrm>
            <a:off x="0" y="1600200"/>
            <a:ext cx="9144000" cy="5257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4419600" cy="1143000"/>
          </a:xfrm>
        </p:spPr>
        <p:txBody>
          <a:bodyPr/>
          <a:lstStyle/>
          <a:p>
            <a:pPr algn="ctr"/>
            <a:r>
              <a:rPr lang="bn-BD" dirty="0" smtClean="0">
                <a:latin typeface="Nikosh" pitchFamily="2" charset="0"/>
                <a:cs typeface="Nikosh" pitchFamily="2" charset="0"/>
              </a:rPr>
              <a:t>পাঠ পরিচিতি</a:t>
            </a:r>
            <a:endParaRPr lang="en-US" dirty="0">
              <a:latin typeface="Nikosh" pitchFamily="2" charset="0"/>
              <a:cs typeface="Nikosh" pitchFamily="2" charset="0"/>
            </a:endParaRPr>
          </a:p>
        </p:txBody>
      </p:sp>
      <p:sp>
        <p:nvSpPr>
          <p:cNvPr id="3" name="Content Placeholder 2"/>
          <p:cNvSpPr>
            <a:spLocks noGrp="1"/>
          </p:cNvSpPr>
          <p:nvPr>
            <p:ph idx="1"/>
          </p:nvPr>
        </p:nvSpPr>
        <p:spPr>
          <a:xfrm>
            <a:off x="1447800" y="1600200"/>
            <a:ext cx="5257800" cy="3048000"/>
          </a:xfrm>
        </p:spPr>
        <p:txBody>
          <a:bodyPr>
            <a:normAutofit/>
          </a:bodyPr>
          <a:lstStyle/>
          <a:p>
            <a:pPr algn="ctr">
              <a:buNone/>
            </a:pPr>
            <a:r>
              <a:rPr lang="bn-BD" sz="3600" dirty="0" smtClean="0">
                <a:latin typeface="Nikosh" pitchFamily="2" charset="0"/>
                <a:cs typeface="Nikosh" pitchFamily="2" charset="0"/>
              </a:rPr>
              <a:t>শ্রেনীঃ একাদশ/দ্বাদশ রিভিশন</a:t>
            </a:r>
          </a:p>
          <a:p>
            <a:pPr algn="ctr">
              <a:buNone/>
            </a:pPr>
            <a:r>
              <a:rPr lang="bn-BD" sz="3600" dirty="0" smtClean="0">
                <a:latin typeface="Nikosh" pitchFamily="2" charset="0"/>
                <a:cs typeface="Nikosh" pitchFamily="2" charset="0"/>
              </a:rPr>
              <a:t>তথ্য ও যোগাযোগ প্রযুক্তি বিভাগ</a:t>
            </a:r>
          </a:p>
          <a:p>
            <a:pPr algn="ctr">
              <a:buNone/>
            </a:pPr>
            <a:r>
              <a:rPr lang="bn-BD" sz="3600" dirty="0" smtClean="0">
                <a:latin typeface="Nikosh" pitchFamily="2" charset="0"/>
                <a:cs typeface="Nikosh" pitchFamily="2" charset="0"/>
              </a:rPr>
              <a:t>সময়ঃ ৪৫ মিনিট   </a:t>
            </a:r>
          </a:p>
          <a:p>
            <a:pPr algn="ctr">
              <a:buNone/>
            </a:pPr>
            <a:r>
              <a:rPr lang="bn-BD" sz="3600" dirty="0" smtClean="0">
                <a:latin typeface="Nikosh" pitchFamily="2" charset="0"/>
                <a:cs typeface="Nikosh" pitchFamily="2" charset="0"/>
              </a:rPr>
              <a:t>তারিখঃ </a:t>
            </a:r>
            <a:r>
              <a:rPr lang="en-US" sz="3600" dirty="0" smtClean="0">
                <a:latin typeface="Nikosh" pitchFamily="2" charset="0"/>
                <a:cs typeface="Nikosh" pitchFamily="2" charset="0"/>
              </a:rPr>
              <a:t>১৯</a:t>
            </a:r>
            <a:r>
              <a:rPr lang="bn-BD" sz="3600" dirty="0" smtClean="0">
                <a:latin typeface="Nikosh" pitchFamily="2" charset="0"/>
                <a:cs typeface="Nikosh" pitchFamily="2" charset="0"/>
              </a:rPr>
              <a:t>/০</a:t>
            </a:r>
            <a:r>
              <a:rPr lang="en-US" sz="3600" dirty="0" smtClean="0">
                <a:latin typeface="Nikosh" pitchFamily="2" charset="0"/>
                <a:cs typeface="Nikosh" pitchFamily="2" charset="0"/>
              </a:rPr>
              <a:t>৫</a:t>
            </a:r>
            <a:r>
              <a:rPr lang="bn-BD" sz="3600" dirty="0" smtClean="0">
                <a:latin typeface="Nikosh" pitchFamily="2" charset="0"/>
                <a:cs typeface="Nikosh" pitchFamily="2" charset="0"/>
              </a:rPr>
              <a:t>/২০১</a:t>
            </a:r>
            <a:r>
              <a:rPr lang="en-US" sz="3600" dirty="0" smtClean="0">
                <a:latin typeface="Nikosh" pitchFamily="2" charset="0"/>
                <a:cs typeface="Nikosh" pitchFamily="2" charset="0"/>
              </a:rPr>
              <a:t>৭</a:t>
            </a:r>
            <a:r>
              <a:rPr lang="bn-BD" sz="3600" dirty="0" smtClean="0">
                <a:latin typeface="Nikosh" pitchFamily="2" charset="0"/>
                <a:cs typeface="Nikosh" pitchFamily="2" charset="0"/>
              </a:rPr>
              <a:t> </a:t>
            </a:r>
            <a:endParaRPr lang="en-US" sz="36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normAutofit/>
          </a:bodyPr>
          <a:lstStyle/>
          <a:p>
            <a:pPr algn="ctr"/>
            <a:r>
              <a:rPr lang="bn-BD" sz="3200" dirty="0" smtClean="0">
                <a:latin typeface="Nikosh" pitchFamily="2" charset="0"/>
                <a:cs typeface="Nikosh" pitchFamily="2" charset="0"/>
              </a:rPr>
              <a:t>মুল শিরোনামঃ ডেটা কমিউনিকেশন ও কম্পিউটার নেটওয়ার্কিং </a:t>
            </a:r>
            <a:endParaRPr lang="en-US" sz="3200" dirty="0">
              <a:latin typeface="Nikosh" pitchFamily="2" charset="0"/>
              <a:cs typeface="Nikosh" pitchFamily="2" charset="0"/>
            </a:endParaRPr>
          </a:p>
        </p:txBody>
      </p:sp>
      <p:sp>
        <p:nvSpPr>
          <p:cNvPr id="3" name="Content Placeholder 2"/>
          <p:cNvSpPr>
            <a:spLocks noGrp="1"/>
          </p:cNvSpPr>
          <p:nvPr>
            <p:ph idx="1"/>
          </p:nvPr>
        </p:nvSpPr>
        <p:spPr>
          <a:xfrm>
            <a:off x="1524000" y="2057400"/>
            <a:ext cx="5486400" cy="1981200"/>
          </a:xfrm>
        </p:spPr>
        <p:txBody>
          <a:bodyPr>
            <a:normAutofit lnSpcReduction="10000"/>
          </a:bodyPr>
          <a:lstStyle/>
          <a:p>
            <a:pPr algn="ctr">
              <a:buNone/>
            </a:pPr>
            <a:r>
              <a:rPr lang="bn-BD" sz="5400" dirty="0" smtClean="0">
                <a:latin typeface="Nikosh" pitchFamily="2" charset="0"/>
                <a:cs typeface="Nikosh" pitchFamily="2" charset="0"/>
              </a:rPr>
              <a:t>আধ্যায়ঃ ২য় </a:t>
            </a:r>
          </a:p>
          <a:p>
            <a:pPr algn="ctr">
              <a:buNone/>
            </a:pPr>
            <a:r>
              <a:rPr lang="bn-BD" sz="3200" dirty="0" smtClean="0">
                <a:latin typeface="Nikosh" pitchFamily="2" charset="0"/>
                <a:cs typeface="Nikosh" pitchFamily="2" charset="0"/>
              </a:rPr>
              <a:t>আজকের পাঠ/ পাঠ ঘোষনা</a:t>
            </a:r>
          </a:p>
          <a:p>
            <a:pPr algn="ctr">
              <a:buNone/>
            </a:pPr>
            <a:r>
              <a:rPr lang="bn-BD" sz="3200" dirty="0" smtClean="0">
                <a:latin typeface="Nikosh" pitchFamily="2" charset="0"/>
                <a:cs typeface="Nikosh" pitchFamily="2" charset="0"/>
              </a:rPr>
              <a:t>ব্যান্ডউইথঃ ডেটা ট্রান্সমিশন মোড   </a:t>
            </a:r>
          </a:p>
          <a:p>
            <a:pPr>
              <a:buNone/>
            </a:pP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381000" y="1676400"/>
            <a:ext cx="3733800" cy="2133600"/>
          </a:xfrm>
        </p:spPr>
      </p:pic>
      <p:pic>
        <p:nvPicPr>
          <p:cNvPr id="5" name="Content Placeholder 3" descr="images321.jpg"/>
          <p:cNvPicPr>
            <a:picLocks noChangeAspect="1"/>
          </p:cNvPicPr>
          <p:nvPr/>
        </p:nvPicPr>
        <p:blipFill>
          <a:blip r:embed="rId3"/>
          <a:stretch>
            <a:fillRect/>
          </a:stretch>
        </p:blipFill>
        <p:spPr>
          <a:xfrm>
            <a:off x="5029200" y="1676400"/>
            <a:ext cx="3810000" cy="2057399"/>
          </a:xfrm>
          <a:prstGeom prst="rect">
            <a:avLst/>
          </a:prstGeom>
        </p:spPr>
      </p:pic>
      <p:pic>
        <p:nvPicPr>
          <p:cNvPr id="6" name="Content Placeholder 3" descr="images321.jpg"/>
          <p:cNvPicPr>
            <a:picLocks noChangeAspect="1"/>
          </p:cNvPicPr>
          <p:nvPr/>
        </p:nvPicPr>
        <p:blipFill>
          <a:blip r:embed="rId4" cstate="print"/>
          <a:stretch>
            <a:fillRect/>
          </a:stretch>
        </p:blipFill>
        <p:spPr>
          <a:xfrm>
            <a:off x="381000" y="4114800"/>
            <a:ext cx="4192093" cy="2590800"/>
          </a:xfrm>
          <a:prstGeom prst="rect">
            <a:avLst/>
          </a:prstGeom>
        </p:spPr>
      </p:pic>
      <p:pic>
        <p:nvPicPr>
          <p:cNvPr id="7" name="Content Placeholder 3" descr="images321.jpg"/>
          <p:cNvPicPr>
            <a:picLocks noChangeAspect="1"/>
          </p:cNvPicPr>
          <p:nvPr/>
        </p:nvPicPr>
        <p:blipFill>
          <a:blip r:embed="rId5"/>
          <a:stretch>
            <a:fillRect/>
          </a:stretch>
        </p:blipFill>
        <p:spPr>
          <a:xfrm>
            <a:off x="5029200" y="4038600"/>
            <a:ext cx="3872152" cy="2614993"/>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1066800" y="1808321"/>
            <a:ext cx="3429000" cy="2175271"/>
          </a:xfrm>
        </p:spPr>
      </p:pic>
      <p:pic>
        <p:nvPicPr>
          <p:cNvPr id="5" name="Content Placeholder 3" descr="images321.jpg"/>
          <p:cNvPicPr>
            <a:picLocks noChangeAspect="1"/>
          </p:cNvPicPr>
          <p:nvPr/>
        </p:nvPicPr>
        <p:blipFill>
          <a:blip r:embed="rId3"/>
          <a:stretch>
            <a:fillRect/>
          </a:stretch>
        </p:blipFill>
        <p:spPr>
          <a:xfrm>
            <a:off x="4648200" y="1828800"/>
            <a:ext cx="3675460" cy="2065141"/>
          </a:xfrm>
          <a:prstGeom prst="rect">
            <a:avLst/>
          </a:prstGeom>
        </p:spPr>
      </p:pic>
      <p:pic>
        <p:nvPicPr>
          <p:cNvPr id="6" name="Content Placeholder 3" descr="images321.jpg"/>
          <p:cNvPicPr>
            <a:picLocks noChangeAspect="1"/>
          </p:cNvPicPr>
          <p:nvPr/>
        </p:nvPicPr>
        <p:blipFill>
          <a:blip r:embed="rId4"/>
          <a:stretch>
            <a:fillRect/>
          </a:stretch>
        </p:blipFill>
        <p:spPr>
          <a:xfrm>
            <a:off x="1066800" y="4126871"/>
            <a:ext cx="3352800" cy="2479272"/>
          </a:xfrm>
          <a:prstGeom prst="rect">
            <a:avLst/>
          </a:prstGeom>
        </p:spPr>
      </p:pic>
      <p:pic>
        <p:nvPicPr>
          <p:cNvPr id="7" name="Content Placeholder 3" descr="images321.jpg"/>
          <p:cNvPicPr>
            <a:picLocks noChangeAspect="1"/>
          </p:cNvPicPr>
          <p:nvPr/>
        </p:nvPicPr>
        <p:blipFill>
          <a:blip r:embed="rId5"/>
          <a:stretch>
            <a:fillRect/>
          </a:stretch>
        </p:blipFill>
        <p:spPr>
          <a:xfrm>
            <a:off x="4818198" y="4114800"/>
            <a:ext cx="3549754" cy="2362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629400" cy="1143000"/>
          </a:xfrm>
        </p:spPr>
        <p:txBody>
          <a:bodyPr/>
          <a:lstStyle/>
          <a:p>
            <a:pPr algn="ctr"/>
            <a:r>
              <a:rPr lang="bn-BD" dirty="0" smtClean="0">
                <a:latin typeface="Nikosh" pitchFamily="2" charset="0"/>
                <a:cs typeface="Nikosh" pitchFamily="2" charset="0"/>
              </a:rPr>
              <a:t> নিচের ছবি গুলি লক্ষ্য করি </a:t>
            </a:r>
            <a:endParaRPr lang="en-US" dirty="0">
              <a:latin typeface="Nikosh" pitchFamily="2" charset="0"/>
              <a:cs typeface="Nikosh" pitchFamily="2" charset="0"/>
            </a:endParaRPr>
          </a:p>
        </p:txBody>
      </p:sp>
      <p:pic>
        <p:nvPicPr>
          <p:cNvPr id="4" name="Content Placeholder 3" descr="images223.jpg"/>
          <p:cNvPicPr>
            <a:picLocks noGrp="1" noChangeAspect="1"/>
          </p:cNvPicPr>
          <p:nvPr>
            <p:ph idx="1"/>
          </p:nvPr>
        </p:nvPicPr>
        <p:blipFill>
          <a:blip r:embed="rId2"/>
          <a:stretch>
            <a:fillRect/>
          </a:stretch>
        </p:blipFill>
        <p:spPr>
          <a:xfrm>
            <a:off x="1182182" y="1808321"/>
            <a:ext cx="3198236" cy="2175271"/>
          </a:xfrm>
        </p:spPr>
      </p:pic>
      <p:pic>
        <p:nvPicPr>
          <p:cNvPr id="5" name="Content Placeholder 3" descr="images321.jpg"/>
          <p:cNvPicPr>
            <a:picLocks noChangeAspect="1"/>
          </p:cNvPicPr>
          <p:nvPr/>
        </p:nvPicPr>
        <p:blipFill>
          <a:blip r:embed="rId3"/>
          <a:stretch>
            <a:fillRect/>
          </a:stretch>
        </p:blipFill>
        <p:spPr>
          <a:xfrm>
            <a:off x="4876800" y="1828800"/>
            <a:ext cx="3062377" cy="2065141"/>
          </a:xfrm>
          <a:prstGeom prst="rect">
            <a:avLst/>
          </a:prstGeom>
        </p:spPr>
      </p:pic>
      <p:pic>
        <p:nvPicPr>
          <p:cNvPr id="6" name="Content Placeholder 3" descr="images321.jpg"/>
          <p:cNvPicPr>
            <a:picLocks noChangeAspect="1"/>
          </p:cNvPicPr>
          <p:nvPr/>
        </p:nvPicPr>
        <p:blipFill>
          <a:blip r:embed="rId4"/>
          <a:stretch>
            <a:fillRect/>
          </a:stretch>
        </p:blipFill>
        <p:spPr>
          <a:xfrm>
            <a:off x="1066800" y="4226308"/>
            <a:ext cx="3352800" cy="2280397"/>
          </a:xfrm>
          <a:prstGeom prst="rect">
            <a:avLst/>
          </a:prstGeom>
        </p:spPr>
      </p:pic>
      <p:pic>
        <p:nvPicPr>
          <p:cNvPr id="7" name="Content Placeholder 3" descr="images321.jpg"/>
          <p:cNvPicPr>
            <a:picLocks noChangeAspect="1"/>
          </p:cNvPicPr>
          <p:nvPr/>
        </p:nvPicPr>
        <p:blipFill>
          <a:blip r:embed="rId5"/>
          <a:stretch>
            <a:fillRect/>
          </a:stretch>
        </p:blipFill>
        <p:spPr>
          <a:xfrm>
            <a:off x="4939535" y="4114800"/>
            <a:ext cx="3307080" cy="23622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mph" presetSubtype="2" fill="hold" grpId="2" nodeType="clickEffect">
                                  <p:stCondLst>
                                    <p:cond delay="0"/>
                                  </p:stCondLst>
                                  <p:childTnLst>
                                    <p:anim to="1.5" calcmode="lin" valueType="num">
                                      <p:cBhvr override="childStyle">
                                        <p:cTn id="17" dur="20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5814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r>
              <a:rPr lang="en-US" dirty="0" err="1" smtClean="0">
                <a:latin typeface="Nikosh" pitchFamily="2" charset="0"/>
                <a:cs typeface="Nikosh" pitchFamily="2" charset="0"/>
              </a:rPr>
              <a:t>প্রারম্ভিক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
        <p:nvSpPr>
          <p:cNvPr id="3" name="Content Placeholder 2"/>
          <p:cNvSpPr>
            <a:spLocks noGrp="1"/>
          </p:cNvSpPr>
          <p:nvPr>
            <p:ph idx="1"/>
          </p:nvPr>
        </p:nvSpPr>
        <p:spPr>
          <a:xfrm>
            <a:off x="1295400" y="2057400"/>
            <a:ext cx="6019800" cy="2133600"/>
          </a:xfrm>
        </p:spPr>
        <p:txBody>
          <a:bodyPr>
            <a:noAutofit/>
          </a:bodyPr>
          <a:lstStyle/>
          <a:p>
            <a:pPr algn="ctr">
              <a:buNone/>
            </a:pPr>
            <a:r>
              <a:rPr lang="bn-BD" sz="2400" dirty="0" smtClean="0">
                <a:latin typeface="Nikosh" pitchFamily="2" charset="0"/>
                <a:cs typeface="Nikosh" pitchFamily="2" charset="0"/>
              </a:rPr>
              <a:t> </a:t>
            </a:r>
            <a:r>
              <a:rPr lang="bn-BD" sz="3600" dirty="0" smtClean="0">
                <a:latin typeface="Nikosh" pitchFamily="2" charset="0"/>
                <a:cs typeface="Nikosh" pitchFamily="2" charset="0"/>
              </a:rPr>
              <a:t>ডেটা ট্রান্সমিশন মোড    </a:t>
            </a:r>
          </a:p>
          <a:p>
            <a:pPr>
              <a:buNone/>
            </a:pPr>
            <a:endParaRPr lang="en-US" sz="2400"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3581400" cy="1143000"/>
          </a:xfrm>
        </p:spPr>
        <p:txBody>
          <a:bodyPr>
            <a:normAutofit fontScale="90000"/>
          </a:bodyPr>
          <a:lstStyle/>
          <a:p>
            <a:pPr algn="ct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
            </a:r>
            <a:br>
              <a:rPr lang="bn-BD" dirty="0" smtClean="0">
                <a:latin typeface="Nikosh" pitchFamily="2" charset="0"/>
                <a:cs typeface="Nikosh" pitchFamily="2" charset="0"/>
              </a:rPr>
            </a:br>
            <a:r>
              <a:rPr lang="bn-BD" dirty="0" smtClean="0">
                <a:latin typeface="Nikosh" pitchFamily="2" charset="0"/>
                <a:cs typeface="Nikosh" pitchFamily="2" charset="0"/>
              </a:rPr>
              <a:t>শিখন ফল</a:t>
            </a:r>
            <a:br>
              <a:rPr lang="bn-BD" dirty="0" smtClean="0">
                <a:latin typeface="Nikosh" pitchFamily="2" charset="0"/>
                <a:cs typeface="Nikosh" pitchFamily="2" charset="0"/>
              </a:rPr>
            </a:br>
            <a:endParaRPr lang="en-US" dirty="0">
              <a:latin typeface="Nikosh" pitchFamily="2" charset="0"/>
              <a:cs typeface="Nikosh" pitchFamily="2" charset="0"/>
            </a:endParaRPr>
          </a:p>
        </p:txBody>
      </p:sp>
      <p:sp>
        <p:nvSpPr>
          <p:cNvPr id="3" name="Content Placeholder 2"/>
          <p:cNvSpPr>
            <a:spLocks noGrp="1"/>
          </p:cNvSpPr>
          <p:nvPr>
            <p:ph idx="1"/>
          </p:nvPr>
        </p:nvSpPr>
        <p:spPr>
          <a:xfrm>
            <a:off x="990600" y="2057400"/>
            <a:ext cx="7162800" cy="2133600"/>
          </a:xfrm>
        </p:spPr>
        <p:txBody>
          <a:bodyPr>
            <a:noAutofit/>
          </a:bodyPr>
          <a:lstStyle/>
          <a:p>
            <a:pPr>
              <a:buNone/>
            </a:pPr>
            <a:r>
              <a:rPr lang="bn-BD" sz="2800" dirty="0" smtClean="0">
                <a:latin typeface="Nikosh" pitchFamily="2" charset="0"/>
                <a:cs typeface="Nikosh" pitchFamily="2" charset="0"/>
              </a:rPr>
              <a:t>১। ডেটা ট্রান্সমিশন মোড  কি</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বলতে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পারবে</a:t>
            </a:r>
            <a:r>
              <a:rPr lang="bn-BD" sz="2800" dirty="0" smtClean="0">
                <a:latin typeface="Nikosh" pitchFamily="2" charset="0"/>
                <a:cs typeface="Nikosh" pitchFamily="2" charset="0"/>
              </a:rPr>
              <a:t>?   </a:t>
            </a:r>
          </a:p>
          <a:p>
            <a:pPr>
              <a:buNone/>
            </a:pPr>
            <a:r>
              <a:rPr lang="bn-BD" sz="2800" dirty="0" smtClean="0">
                <a:latin typeface="Nikosh" pitchFamily="2" charset="0"/>
                <a:cs typeface="Nikosh" pitchFamily="2" charset="0"/>
              </a:rPr>
              <a:t>২।  ডেটা ট্রান্সমিশন মোড এর ধরন আনুযায়ী  শ্রেনী বিভাগ </a:t>
            </a:r>
            <a:r>
              <a:rPr lang="en-US" sz="2800" dirty="0" err="1" smtClean="0">
                <a:latin typeface="Nikosh" pitchFamily="2" charset="0"/>
                <a:cs typeface="Nikosh" pitchFamily="2" charset="0"/>
              </a:rPr>
              <a:t>করতে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পারবে</a:t>
            </a:r>
            <a:r>
              <a:rPr lang="en-US" sz="2800" dirty="0" smtClean="0">
                <a:latin typeface="Nikosh" pitchFamily="2" charset="0"/>
                <a:cs typeface="Nikosh" pitchFamily="2" charset="0"/>
              </a:rPr>
              <a:t>?</a:t>
            </a:r>
          </a:p>
          <a:p>
            <a:pPr>
              <a:buNone/>
            </a:pPr>
            <a:r>
              <a:rPr lang="bn-BD" sz="2800" dirty="0" smtClean="0">
                <a:latin typeface="Nikosh" pitchFamily="2" charset="0"/>
                <a:cs typeface="Nikosh" pitchFamily="2" charset="0"/>
              </a:rPr>
              <a:t>৩। ডেটা  কিমিউনিকেশন মাধ্যম  আলোচনা কর</a:t>
            </a:r>
            <a:r>
              <a:rPr lang="en-US" sz="2800" dirty="0" err="1" smtClean="0">
                <a:latin typeface="Nikosh" pitchFamily="2" charset="0"/>
                <a:cs typeface="Nikosh" pitchFamily="2" charset="0"/>
              </a:rPr>
              <a:t>তে</a:t>
            </a:r>
            <a:r>
              <a:rPr lang="en-US" sz="2800" dirty="0" smtClean="0">
                <a:latin typeface="Nikosh" pitchFamily="2" charset="0"/>
                <a:cs typeface="Nikosh" pitchFamily="2" charset="0"/>
              </a:rPr>
              <a:t> </a:t>
            </a:r>
            <a:r>
              <a:rPr lang="en-US" sz="2800" dirty="0" err="1" smtClean="0">
                <a:latin typeface="Nikosh" pitchFamily="2" charset="0"/>
                <a:cs typeface="Nikosh" pitchFamily="2" charset="0"/>
              </a:rPr>
              <a:t>পারবে</a:t>
            </a:r>
            <a:r>
              <a:rPr lang="bn-BD" sz="2800" dirty="0" smtClean="0">
                <a:latin typeface="Nikosh" pitchFamily="2" charset="0"/>
                <a:cs typeface="Nikosh" pitchFamily="2" charset="0"/>
              </a:rPr>
              <a:t>।     </a:t>
            </a:r>
            <a:endParaRPr lang="en-US" sz="2800" dirty="0">
              <a:latin typeface="Nikosh" pitchFamily="2" charset="0"/>
              <a:cs typeface="Nikosh" pitchFamily="2" charset="0"/>
            </a:endParaRPr>
          </a:p>
        </p:txBody>
      </p:sp>
    </p:spTree>
    <p:extLst>
      <p:ext uri="{BB962C8B-B14F-4D97-AF65-F5344CB8AC3E}">
        <p14:creationId xmlns:p14="http://schemas.microsoft.com/office/powerpoint/2010/main" xmlns="" val="209776467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xit" presetSubtype="16" fill="hold" grpId="1" nodeType="clickEffect">
                                  <p:stCondLst>
                                    <p:cond delay="0"/>
                                  </p:stCondLst>
                                  <p:childTnLst>
                                    <p:animEffect transition="out" filter="box(in)">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114</TotalTime>
  <Words>710</Words>
  <Application>Microsoft Office PowerPoint</Application>
  <PresentationFormat>On-screen Show (4:3)</PresentationFormat>
  <Paragraphs>102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Theme1</vt:lpstr>
      <vt:lpstr>স্বাগতম</vt:lpstr>
      <vt:lpstr>Slide 2</vt:lpstr>
      <vt:lpstr>পাঠ পরিচিতি</vt:lpstr>
      <vt:lpstr>মুল শিরোনামঃ ডেটা কমিউনিকেশন ও কম্পিউটার নেটওয়ার্কিং </vt:lpstr>
      <vt:lpstr> নিচের ছবি গুলি লক্ষ্য করি </vt:lpstr>
      <vt:lpstr> নিচের ছবি গুলি লক্ষ্য করি </vt:lpstr>
      <vt:lpstr> নিচের ছবি গুলি লক্ষ্য করি </vt:lpstr>
      <vt:lpstr>  প্রারম্ভিক বক্তব্য</vt:lpstr>
      <vt:lpstr>  শিখন ফল </vt:lpstr>
      <vt:lpstr> শিখন ফলের আলোকে প্রশ্ন</vt:lpstr>
      <vt:lpstr>একক কাজ</vt:lpstr>
      <vt:lpstr>একক কাজ</vt:lpstr>
      <vt:lpstr>একক কাজ</vt:lpstr>
      <vt:lpstr>একক কাজের প্রশ্ন</vt:lpstr>
      <vt:lpstr>একক কাজের সমাধান</vt:lpstr>
      <vt:lpstr>জোড়ায় কাজ</vt:lpstr>
      <vt:lpstr>জোড়ায় কাজের প্রশ্ন</vt:lpstr>
      <vt:lpstr>জোড়ায় কাজের সমাধান</vt:lpstr>
      <vt:lpstr>দলীয় কাজ</vt:lpstr>
      <vt:lpstr>দলীয় কাজের প্রশ্ন </vt:lpstr>
      <vt:lpstr>দলীয় কাজের সমাধান </vt:lpstr>
      <vt:lpstr>মুল্যায়ন</vt:lpstr>
      <vt:lpstr>জ্ঞান মুলক,অনুধাবন মুলক, প্রয়োগ মুলক প্রশ্ন  </vt:lpstr>
      <vt:lpstr>বহুপদী সমাপ্তি সুচক/অভিন্ন তথ্যভিত্তিক বহুনির্বাচনী প্রশ্ন</vt:lpstr>
      <vt:lpstr>বহুপদী সমাপ্তি সুচক / অভিন্ন তথ্যভিত্তিক বহুনির্বাচনী প্রশ্ন</vt:lpstr>
      <vt:lpstr>সমাধান</vt:lpstr>
      <vt:lpstr>বাড়ির কাজ</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শুভেচ্ছা / স্বাগতম</dc:title>
  <dc:creator>USER</dc:creator>
  <cp:lastModifiedBy>M. Mashiqul Islam Ratan</cp:lastModifiedBy>
  <cp:revision>49</cp:revision>
  <dcterms:created xsi:type="dcterms:W3CDTF">2006-08-16T00:00:00Z</dcterms:created>
  <dcterms:modified xsi:type="dcterms:W3CDTF">2017-08-01T15:02:46Z</dcterms:modified>
</cp:coreProperties>
</file>